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6" r:id="rId3"/>
    <p:sldId id="276" r:id="rId4"/>
    <p:sldId id="352" r:id="rId5"/>
    <p:sldId id="353" r:id="rId6"/>
    <p:sldId id="304" r:id="rId7"/>
    <p:sldId id="355" r:id="rId8"/>
    <p:sldId id="356" r:id="rId9"/>
    <p:sldId id="357" r:id="rId10"/>
    <p:sldId id="354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15" r:id="rId21"/>
    <p:sldId id="367" r:id="rId22"/>
    <p:sldId id="305" r:id="rId23"/>
    <p:sldId id="368" r:id="rId24"/>
    <p:sldId id="369" r:id="rId25"/>
    <p:sldId id="370" r:id="rId26"/>
    <p:sldId id="371" r:id="rId27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3366"/>
    <a:srgbClr val="66CCFF"/>
    <a:srgbClr val="99FF99"/>
    <a:srgbClr val="FFFFFF"/>
    <a:srgbClr val="CB9661"/>
    <a:srgbClr val="33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4660"/>
  </p:normalViewPr>
  <p:slideViewPr>
    <p:cSldViewPr snapToGrid="0">
      <p:cViewPr>
        <p:scale>
          <a:sx n="90" d="100"/>
          <a:sy n="90" d="100"/>
        </p:scale>
        <p:origin x="115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A49DB8-FE7E-41C2-8FB2-E653C2BCB5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Customer Name654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73CA9-A326-433B-B3AD-3C0D880AE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D45FF-3CF7-4FD6-A82D-679C72EBFCC6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8C07D-5FF7-46EC-ADEC-D4B5331599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35146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21174-2307-4521-9815-0A8ED16024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5267-C907-4D38-9181-216E1485D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4897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Customer Name654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43F7F-4CA4-41C7-A0A1-3295921143A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35146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BB65-B588-423F-9813-8B6EA68F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578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250212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61844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318762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424555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21191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163462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Customer Name654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35146</a:t>
            </a:r>
          </a:p>
        </p:txBody>
      </p:sp>
    </p:spTree>
    <p:extLst>
      <p:ext uri="{BB962C8B-B14F-4D97-AF65-F5344CB8AC3E}">
        <p14:creationId xmlns:p14="http://schemas.microsoft.com/office/powerpoint/2010/main" val="73418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1C46-A4E4-48BB-8C3D-296FE211EE54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AD8-6485-4FFF-B472-7099D8E7162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318F-E5FA-459C-9C60-FC6A59F7509F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6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B34-10E8-4867-9FE2-B8DDC409408F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FBF2-C5C9-4907-83A5-42FCAB73725A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D795-8D81-4801-8253-09EB7354D780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02D1-AE78-409C-9166-A4F10505BA63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1047-57E3-4416-9DA9-62454D19B0AE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26D2-D918-409C-8421-5124DF99AE03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7398-E345-4A0D-827D-EBA6EA3B0BD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1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3B1E-376A-4DB3-A0F0-9E94860BE45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6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C3010-32F8-4951-92E8-E24630F0B049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7478-2569-486E-85EF-827790A33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w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image" Target="../media/image4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emf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1.jpg"/><Relationship Id="rId10" Type="http://schemas.openxmlformats.org/officeDocument/2006/relationships/image" Target="../media/image14.png"/><Relationship Id="rId4" Type="http://schemas.openxmlformats.org/officeDocument/2006/relationships/image" Target="../media/image4.wmf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1.jpg"/><Relationship Id="rId10" Type="http://schemas.openxmlformats.org/officeDocument/2006/relationships/image" Target="../media/image14.png"/><Relationship Id="rId4" Type="http://schemas.openxmlformats.org/officeDocument/2006/relationships/image" Target="../media/image4.wmf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image" Target="../media/image4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26.e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jpg"/><Relationship Id="rId11" Type="http://schemas.openxmlformats.org/officeDocument/2006/relationships/image" Target="../media/image9.png"/><Relationship Id="rId5" Type="http://schemas.openxmlformats.org/officeDocument/2006/relationships/image" Target="../media/image4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65" y="6252177"/>
            <a:ext cx="3226267" cy="174247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14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2 South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558291" y="2113394"/>
            <a:ext cx="23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763" y="2918941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237214" y="5488913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602" y="2653422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21742" y="2918941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21742" y="5152123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7" y="5849378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394835" y="2112351"/>
            <a:ext cx="389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997" y="2794323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236840" y="2496750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999" y="2736861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071334" y="4653924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145197" y="4120708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294331" y="5227303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669908" y="4339274"/>
            <a:ext cx="160948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4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3 South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3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180CD-98D3-47E3-8301-BAF0990A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78" y="5915957"/>
            <a:ext cx="1189953" cy="3105486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83441" y="411899"/>
            <a:ext cx="41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22777" y="5330308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4FD620-D434-4040-9D3A-7DDE10E71E8F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E3E3C8E-2CCA-4538-B6DE-B5D7BA0292CA}"/>
                </a:ext>
              </a:extLst>
            </p:cNvPr>
            <p:cNvGrpSpPr/>
            <p:nvPr/>
          </p:nvGrpSpPr>
          <p:grpSpPr>
            <a:xfrm>
              <a:off x="204951" y="2"/>
              <a:ext cx="1900074" cy="2829181"/>
              <a:chOff x="204951" y="2"/>
              <a:chExt cx="1900074" cy="2829181"/>
            </a:xfrm>
            <a:grpFill/>
          </p:grpSpPr>
          <p:sp>
            <p:nvSpPr>
              <p:cNvPr id="193" name="Text Box 29">
                <a:extLst>
                  <a:ext uri="{FF2B5EF4-FFF2-40B4-BE49-F238E27FC236}">
                    <a16:creationId xmlns:a16="http://schemas.microsoft.com/office/drawing/2014/main" id="{D73EF75F-DF08-4830-A55F-47245EB9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51" y="2"/>
                <a:ext cx="1900074" cy="28291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Patient</a:t>
                </a:r>
                <a:r>
                  <a:rPr lang="en-US" sz="1100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Water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Text Box 976">
                <a:extLst>
                  <a:ext uri="{FF2B5EF4-FFF2-40B4-BE49-F238E27FC236}">
                    <a16:creationId xmlns:a16="http://schemas.microsoft.com/office/drawing/2014/main" id="{B302FF6E-572B-4B19-90F7-856E34591E0F}"/>
                  </a:ext>
                </a:extLst>
              </p:cNvPr>
              <p:cNvSpPr txBox="1"/>
              <p:nvPr/>
            </p:nvSpPr>
            <p:spPr>
              <a:xfrm>
                <a:off x="792302" y="422681"/>
                <a:ext cx="994723" cy="503762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Flashing </a:t>
                </a: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Light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Slow Ding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2" name="Text Box 977">
              <a:extLst>
                <a:ext uri="{FF2B5EF4-FFF2-40B4-BE49-F238E27FC236}">
                  <a16:creationId xmlns:a16="http://schemas.microsoft.com/office/drawing/2014/main" id="{14018F5E-F343-4AC1-BFB8-91CEABEA0D56}"/>
                </a:ext>
              </a:extLst>
            </p:cNvPr>
            <p:cNvSpPr txBox="1"/>
            <p:nvPr/>
          </p:nvSpPr>
          <p:spPr>
            <a:xfrm>
              <a:off x="792302" y="1686722"/>
              <a:ext cx="1036320" cy="4173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9EA6CA-3411-4B40-ACD0-638C10A3B715}"/>
              </a:ext>
            </a:extLst>
          </p:cNvPr>
          <p:cNvGrpSpPr/>
          <p:nvPr/>
        </p:nvGrpSpPr>
        <p:grpSpPr>
          <a:xfrm>
            <a:off x="5350548" y="6193911"/>
            <a:ext cx="1800089" cy="2691130"/>
            <a:chOff x="430390" y="-184673"/>
            <a:chExt cx="2022466" cy="2613862"/>
          </a:xfrm>
          <a:noFill/>
        </p:grpSpPr>
        <p:sp>
          <p:nvSpPr>
            <p:cNvPr id="198" name="Text Box 26">
              <a:extLst>
                <a:ext uri="{FF2B5EF4-FFF2-40B4-BE49-F238E27FC236}">
                  <a16:creationId xmlns:a16="http://schemas.microsoft.com/office/drawing/2014/main" id="{239C2D1A-E795-485B-9DBB-87B564024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90" y="-184673"/>
              <a:ext cx="2022466" cy="2613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Need Toilet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In Pain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978">
              <a:extLst>
                <a:ext uri="{FF2B5EF4-FFF2-40B4-BE49-F238E27FC236}">
                  <a16:creationId xmlns:a16="http://schemas.microsoft.com/office/drawing/2014/main" id="{ED58B8DE-F53C-4621-AA6B-D7F19CB491D9}"/>
                </a:ext>
              </a:extLst>
            </p:cNvPr>
            <p:cNvSpPr txBox="1"/>
            <p:nvPr/>
          </p:nvSpPr>
          <p:spPr>
            <a:xfrm>
              <a:off x="522531" y="122058"/>
              <a:ext cx="115914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979">
              <a:extLst>
                <a:ext uri="{FF2B5EF4-FFF2-40B4-BE49-F238E27FC236}">
                  <a16:creationId xmlns:a16="http://schemas.microsoft.com/office/drawing/2014/main" id="{3CAFA940-E64D-4920-B4BC-C8C0401DE82C}"/>
                </a:ext>
              </a:extLst>
            </p:cNvPr>
            <p:cNvSpPr txBox="1"/>
            <p:nvPr/>
          </p:nvSpPr>
          <p:spPr>
            <a:xfrm>
              <a:off x="498457" y="1185251"/>
              <a:ext cx="108077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3" name="AutoShape 24">
            <a:extLst>
              <a:ext uri="{FF2B5EF4-FFF2-40B4-BE49-F238E27FC236}">
                <a16:creationId xmlns:a16="http://schemas.microsoft.com/office/drawing/2014/main" id="{8B888113-0E26-442E-954E-BE08EE4E96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8351" y="6287660"/>
            <a:ext cx="1056245" cy="56750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4">
            <a:extLst>
              <a:ext uri="{FF2B5EF4-FFF2-40B4-BE49-F238E27FC236}">
                <a16:creationId xmlns:a16="http://schemas.microsoft.com/office/drawing/2014/main" id="{828A55AF-2A2F-4889-8630-42500D0F9F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36425" y="7194575"/>
            <a:ext cx="1457574" cy="1321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978986" cy="19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4">
            <a:extLst>
              <a:ext uri="{FF2B5EF4-FFF2-40B4-BE49-F238E27FC236}">
                <a16:creationId xmlns:a16="http://schemas.microsoft.com/office/drawing/2014/main" id="{9E8F3A94-E1DB-40F0-BAD4-AFAA651486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2837" y="6944715"/>
            <a:ext cx="1701505" cy="5239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488896" y="5589823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PILLOW SPEAKER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772837" y="42567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– 3 South 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72813D0-9ADD-4955-A7EA-0549896C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11" y="7676615"/>
            <a:ext cx="874728" cy="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Overhead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Light Controls</a:t>
            </a:r>
          </a:p>
        </p:txBody>
      </p: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98236C66-3235-48EA-9584-2C0D6EBEC7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3472" y="7220888"/>
            <a:ext cx="460446" cy="43816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BBB92C6F-B7E7-4C10-AE9C-5CD5B05C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6" y="7990924"/>
            <a:ext cx="591418" cy="2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TV Controls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BA9AA0DE-E2D7-4AA6-92E3-5F66EC9BD78E}"/>
              </a:ext>
            </a:extLst>
          </p:cNvPr>
          <p:cNvSpPr/>
          <p:nvPr/>
        </p:nvSpPr>
        <p:spPr>
          <a:xfrm>
            <a:off x="4119889" y="7286227"/>
            <a:ext cx="171450" cy="163385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00" y="781368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728" y="969094"/>
            <a:ext cx="1" cy="275291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93236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202447" cy="1364970"/>
            <a:chOff x="28965" y="515085"/>
            <a:chExt cx="2209800" cy="92660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461858" y="101861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PILLOW SPEAKER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856" y="4599248"/>
            <a:ext cx="548688" cy="65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473859-4EE7-445A-898C-08EE49FBD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802" y="7712368"/>
            <a:ext cx="479575" cy="5524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81D8B8-E27F-4298-BA34-C954A7879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384" y="6522227"/>
            <a:ext cx="502920" cy="5928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CB0885-F9E5-4AE7-923D-776D5767D4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483" t="54280" r="13127" b="21603"/>
          <a:stretch/>
        </p:blipFill>
        <p:spPr>
          <a:xfrm>
            <a:off x="5165474" y="6864202"/>
            <a:ext cx="267084" cy="124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1DD447-D105-4095-BC12-641B5F32D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3554" y="7680391"/>
            <a:ext cx="502920" cy="5844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9621-1C90-1801-D677-0BCC35B48BEB}"/>
              </a:ext>
            </a:extLst>
          </p:cNvPr>
          <p:cNvGrpSpPr/>
          <p:nvPr/>
        </p:nvGrpSpPr>
        <p:grpSpPr>
          <a:xfrm>
            <a:off x="5915867" y="2074380"/>
            <a:ext cx="457200" cy="548640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8A2290-2F69-4FA7-93FA-9B9A8DC392EA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4" name="Picture 13" descr="CorrLight_R_float_rgbwithtwocolors copy">
                <a:extLst>
                  <a:ext uri="{FF2B5EF4-FFF2-40B4-BE49-F238E27FC236}">
                    <a16:creationId xmlns:a16="http://schemas.microsoft.com/office/drawing/2014/main" id="{E3CEE73B-AB8C-31B1-CB53-5322DA72DD37}"/>
                  </a:ext>
                </a:extLst>
              </p:cNvPr>
              <p:cNvPicPr/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71C748D3-3EE3-409D-185B-6ADA1E615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48D42B-3142-1051-9F94-39D9B972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DDB61-9C43-5DB9-34D6-3D82A04007B7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39FF1A-D13E-53BD-C5CF-4EA5189AD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64EC0BD-ED85-4629-2BAE-B13CD1EADF61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0" name="Freeform 978">
                    <a:extLst>
                      <a:ext uri="{FF2B5EF4-FFF2-40B4-BE49-F238E27FC236}">
                        <a16:creationId xmlns:a16="http://schemas.microsoft.com/office/drawing/2014/main" id="{37A66EB8-5AD0-86BB-A7FE-046F9AC09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1" name="Freeform 978">
                    <a:extLst>
                      <a:ext uri="{FF2B5EF4-FFF2-40B4-BE49-F238E27FC236}">
                        <a16:creationId xmlns:a16="http://schemas.microsoft.com/office/drawing/2014/main" id="{AA7A0A76-9FF1-5999-7FB0-850CBBC78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68681B-1F66-062C-7850-457984BB5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8E54CB6C-3E8E-0370-28CB-AA4F33AB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707DA5-D50D-1F6B-BB97-181E36AB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708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50F3F8-5C0B-46FA-BC01-EB7427F849CF}"/>
              </a:ext>
            </a:extLst>
          </p:cNvPr>
          <p:cNvSpPr txBox="1"/>
          <p:nvPr/>
        </p:nvSpPr>
        <p:spPr>
          <a:xfrm>
            <a:off x="934150" y="634316"/>
            <a:ext cx="56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2-JACK AUXILIARY JACK STATION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D479FD4-3264-4474-B1C3-E51E5C5E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65" y="1002433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2486EE-5B8A-4673-BB47-45AF6876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74" y="1396635"/>
            <a:ext cx="1641880" cy="1931228"/>
          </a:xfrm>
          <a:prstGeom prst="rect">
            <a:avLst/>
          </a:prstGeom>
        </p:spPr>
      </p:pic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F029EDA-17B2-4588-AFD5-3A130402B4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8401" y="2737087"/>
            <a:ext cx="76104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86736F-5D8D-46C8-9F64-29558923437E}"/>
              </a:ext>
            </a:extLst>
          </p:cNvPr>
          <p:cNvCxnSpPr/>
          <p:nvPr/>
        </p:nvCxnSpPr>
        <p:spPr>
          <a:xfrm flipH="1">
            <a:off x="4167905" y="2737087"/>
            <a:ext cx="731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24">
            <a:extLst>
              <a:ext uri="{FF2B5EF4-FFF2-40B4-BE49-F238E27FC236}">
                <a16:creationId xmlns:a16="http://schemas.microsoft.com/office/drawing/2014/main" id="{EEE8267C-4B48-4B7D-86F8-7C8639AB21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63614" y="1163592"/>
            <a:ext cx="18031" cy="46697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36F77-B935-46F9-9348-BFA9D6CBE8D0}"/>
              </a:ext>
            </a:extLst>
          </p:cNvPr>
          <p:cNvGrpSpPr/>
          <p:nvPr/>
        </p:nvGrpSpPr>
        <p:grpSpPr>
          <a:xfrm>
            <a:off x="945933" y="1704512"/>
            <a:ext cx="1603031" cy="1193007"/>
            <a:chOff x="610572" y="2167405"/>
            <a:chExt cx="1603031" cy="1193007"/>
          </a:xfrm>
        </p:grpSpPr>
        <p:sp>
          <p:nvSpPr>
            <p:cNvPr id="24" name="Text Box 43">
              <a:extLst>
                <a:ext uri="{FF2B5EF4-FFF2-40B4-BE49-F238E27FC236}">
                  <a16:creationId xmlns:a16="http://schemas.microsoft.com/office/drawing/2014/main" id="{454AC85D-3166-4B3A-B4BF-10D94F7E1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72" y="2167405"/>
              <a:ext cx="1603031" cy="119300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Chair Alarm</a:t>
              </a:r>
            </a:p>
            <a:p>
              <a:r>
                <a:rPr lang="en-US" sz="105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040">
              <a:extLst>
                <a:ext uri="{FF2B5EF4-FFF2-40B4-BE49-F238E27FC236}">
                  <a16:creationId xmlns:a16="http://schemas.microsoft.com/office/drawing/2014/main" id="{001B570B-A844-4585-A1AB-7836BF7FE11C}"/>
                </a:ext>
              </a:extLst>
            </p:cNvPr>
            <p:cNvSpPr txBox="1"/>
            <p:nvPr/>
          </p:nvSpPr>
          <p:spPr>
            <a:xfrm>
              <a:off x="1144402" y="2702159"/>
              <a:ext cx="761040" cy="548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8" name="Text Box 43">
            <a:extLst>
              <a:ext uri="{FF2B5EF4-FFF2-40B4-BE49-F238E27FC236}">
                <a16:creationId xmlns:a16="http://schemas.microsoft.com/office/drawing/2014/main" id="{D40F9D57-DC8E-4B97-8325-F45778E9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42" y="1706460"/>
            <a:ext cx="1603031" cy="111457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Chair Alarm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</a:p>
          <a:p>
            <a:endParaRPr lang="en-US" sz="1050" dirty="0"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solidFill>
                <a:schemeClr val="accent6"/>
              </a:solidFill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6A8EA588-BD22-4319-A617-7DFD384F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33" y="3111062"/>
            <a:ext cx="1716981" cy="14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Cord Out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Call Cord has been removed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   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7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C809AB-78BD-4E44-9CEB-CF60D14AD06F}"/>
              </a:ext>
            </a:extLst>
          </p:cNvPr>
          <p:cNvCxnSpPr/>
          <p:nvPr/>
        </p:nvCxnSpPr>
        <p:spPr>
          <a:xfrm>
            <a:off x="2689906" y="4150854"/>
            <a:ext cx="100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4260AF-0B61-4427-8067-5AA63013B55F}"/>
              </a:ext>
            </a:extLst>
          </p:cNvPr>
          <p:cNvCxnSpPr/>
          <p:nvPr/>
        </p:nvCxnSpPr>
        <p:spPr>
          <a:xfrm flipV="1">
            <a:off x="3719743" y="3209907"/>
            <a:ext cx="0" cy="875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9E06D2-84A1-4580-8501-0A36BC7EE92D}"/>
              </a:ext>
            </a:extLst>
          </p:cNvPr>
          <p:cNvCxnSpPr>
            <a:cxnSpLocks/>
          </p:cNvCxnSpPr>
          <p:nvPr/>
        </p:nvCxnSpPr>
        <p:spPr>
          <a:xfrm flipH="1">
            <a:off x="0" y="4731992"/>
            <a:ext cx="7797714" cy="5572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1B6791B-C191-4362-82B8-B60BA41234A1}"/>
              </a:ext>
            </a:extLst>
          </p:cNvPr>
          <p:cNvSpPr txBox="1"/>
          <p:nvPr/>
        </p:nvSpPr>
        <p:spPr>
          <a:xfrm>
            <a:off x="1760212" y="124233"/>
            <a:ext cx="3918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SFI: ENTERPRISE DEVICES – 3 South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FE565-6810-4A78-A0E5-F8C5613F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8" y="3676944"/>
            <a:ext cx="548688" cy="65232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D28E315-ADFD-48CA-A7BB-DBF6D9EC3F67}"/>
              </a:ext>
            </a:extLst>
          </p:cNvPr>
          <p:cNvSpPr txBox="1"/>
          <p:nvPr/>
        </p:nvSpPr>
        <p:spPr>
          <a:xfrm>
            <a:off x="1490715" y="3699709"/>
            <a:ext cx="10327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54FD37-90F9-4446-AEA6-E76E9EFEA1F3}"/>
              </a:ext>
            </a:extLst>
          </p:cNvPr>
          <p:cNvSpPr txBox="1"/>
          <p:nvPr/>
        </p:nvSpPr>
        <p:spPr>
          <a:xfrm>
            <a:off x="3855692" y="3491960"/>
            <a:ext cx="25855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3F3BAE-EDF8-49CE-8BC9-3D3AF179A1A0}"/>
              </a:ext>
            </a:extLst>
          </p:cNvPr>
          <p:cNvSpPr txBox="1"/>
          <p:nvPr/>
        </p:nvSpPr>
        <p:spPr>
          <a:xfrm>
            <a:off x="5567390" y="2257745"/>
            <a:ext cx="795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82D5C-E1B6-40E7-8462-533F12E11474}"/>
              </a:ext>
            </a:extLst>
          </p:cNvPr>
          <p:cNvSpPr txBox="1"/>
          <p:nvPr/>
        </p:nvSpPr>
        <p:spPr>
          <a:xfrm>
            <a:off x="1944188" y="4776596"/>
            <a:ext cx="3905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FEATURE BED MODULE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B4598-B555-409F-9704-81C6E8C5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14" y="5445033"/>
            <a:ext cx="2232039" cy="305975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33D4546-10BA-47B5-8711-DC0939EBB2C5}"/>
              </a:ext>
            </a:extLst>
          </p:cNvPr>
          <p:cNvSpPr txBox="1"/>
          <p:nvPr/>
        </p:nvSpPr>
        <p:spPr>
          <a:xfrm>
            <a:off x="233184" y="5519615"/>
            <a:ext cx="24567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Out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Feature Bed plug has been removed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After 5 seconds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FD0E37-C0A0-41C2-8512-939170787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4" y="6335380"/>
            <a:ext cx="548688" cy="65232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076CB51-3CA3-4663-93E0-5D625C6BABA8}"/>
              </a:ext>
            </a:extLst>
          </p:cNvPr>
          <p:cNvSpPr txBox="1"/>
          <p:nvPr/>
        </p:nvSpPr>
        <p:spPr>
          <a:xfrm>
            <a:off x="862028" y="6373005"/>
            <a:ext cx="9982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D8E45-556A-4859-97CB-158F94A2938B}"/>
              </a:ext>
            </a:extLst>
          </p:cNvPr>
          <p:cNvSpPr txBox="1"/>
          <p:nvPr/>
        </p:nvSpPr>
        <p:spPr>
          <a:xfrm>
            <a:off x="230408" y="7650313"/>
            <a:ext cx="26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35DC8-4145-4515-BD01-23B26656C21A}"/>
              </a:ext>
            </a:extLst>
          </p:cNvPr>
          <p:cNvSpPr txBox="1"/>
          <p:nvPr/>
        </p:nvSpPr>
        <p:spPr>
          <a:xfrm>
            <a:off x="2862874" y="8577643"/>
            <a:ext cx="2345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Dummy Plug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Insert the dummy plug to protect the bed connection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44ED366-EFEB-4FB2-99C0-5D756BCFA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874" y="7141943"/>
            <a:ext cx="248122" cy="14519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6CEB440-51BB-4011-BF2B-35047CBEB87C}"/>
              </a:ext>
            </a:extLst>
          </p:cNvPr>
          <p:cNvSpPr txBox="1"/>
          <p:nvPr/>
        </p:nvSpPr>
        <p:spPr>
          <a:xfrm>
            <a:off x="4869593" y="5516760"/>
            <a:ext cx="2817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Exit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alarm on the bed is initiated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0AC244-732A-4C43-826A-C9FC5F6EA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50" y="2192686"/>
            <a:ext cx="597460" cy="70719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E85981AF-8724-413A-BACD-DDAD61C49118}"/>
              </a:ext>
            </a:extLst>
          </p:cNvPr>
          <p:cNvSpPr txBox="1"/>
          <p:nvPr/>
        </p:nvSpPr>
        <p:spPr>
          <a:xfrm>
            <a:off x="4869593" y="7153311"/>
            <a:ext cx="25800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Clear the alarm on the bed then use the cancel button on the Patient Station to clear the alert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1A669F-4C8D-4C93-8EB9-C5D1573BD696}"/>
              </a:ext>
            </a:extLst>
          </p:cNvPr>
          <p:cNvSpPr txBox="1"/>
          <p:nvPr/>
        </p:nvSpPr>
        <p:spPr>
          <a:xfrm>
            <a:off x="5485784" y="6338336"/>
            <a:ext cx="9554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036E424-9180-406F-9ECE-0C96E2CC6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268" y="9395488"/>
            <a:ext cx="926672" cy="49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D0084C-F68B-47CE-85EA-D58F22955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578" y="6276004"/>
            <a:ext cx="597460" cy="7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C697A-CCD3-4817-B9F7-2B36314B2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930" y="2187876"/>
            <a:ext cx="59746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8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3 South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671556" y="933951"/>
            <a:ext cx="23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028" y="1739498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350479" y="4309470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867" y="1473979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35007" y="1739498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35007" y="3972680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02" y="4669935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508100" y="932908"/>
            <a:ext cx="389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262" y="1614880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350105" y="1317307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264" y="1557418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184599" y="3474481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258462" y="2941265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407596" y="4047860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783173" y="3159831"/>
            <a:ext cx="1609483" cy="365792"/>
          </a:xfrm>
          <a:prstGeom prst="rect">
            <a:avLst/>
          </a:prstGeom>
        </p:spPr>
      </p:pic>
      <p:pic>
        <p:nvPicPr>
          <p:cNvPr id="2" name="Picture 1" descr="StaffAss_0">
            <a:extLst>
              <a:ext uri="{FF2B5EF4-FFF2-40B4-BE49-F238E27FC236}">
                <a16:creationId xmlns:a16="http://schemas.microsoft.com/office/drawing/2014/main" id="{D60F6F2C-5E92-C390-F837-AE6983E6ABF7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5060" y="6652776"/>
            <a:ext cx="2217827" cy="21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CB373ED-8EB1-5D0D-EC21-48695D36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508" y="5748652"/>
            <a:ext cx="925826" cy="2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4" name="AutoShape 24">
            <a:extLst>
              <a:ext uri="{FF2B5EF4-FFF2-40B4-BE49-F238E27FC236}">
                <a16:creationId xmlns:a16="http://schemas.microsoft.com/office/drawing/2014/main" id="{203C32D1-74BD-702A-1C6A-6F77CC0D5C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8939" y="6291900"/>
            <a:ext cx="2935" cy="62830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2E29329-6DC1-6D8E-4DEE-3D6580C07DB1}"/>
              </a:ext>
            </a:extLst>
          </p:cNvPr>
          <p:cNvGrpSpPr/>
          <p:nvPr/>
        </p:nvGrpSpPr>
        <p:grpSpPr>
          <a:xfrm>
            <a:off x="4768575" y="5293471"/>
            <a:ext cx="1784493" cy="1940934"/>
            <a:chOff x="273366" y="-27867"/>
            <a:chExt cx="2066925" cy="2189562"/>
          </a:xfrm>
          <a:noFill/>
        </p:grpSpPr>
        <p:sp>
          <p:nvSpPr>
            <p:cNvPr id="6" name="Text Box 37">
              <a:extLst>
                <a:ext uri="{FF2B5EF4-FFF2-40B4-BE49-F238E27FC236}">
                  <a16:creationId xmlns:a16="http://schemas.microsoft.com/office/drawing/2014/main" id="{A27FE8BE-8E3C-4028-CE0F-0A35C408A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66" y="-27867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Button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91">
              <a:extLst>
                <a:ext uri="{FF2B5EF4-FFF2-40B4-BE49-F238E27FC236}">
                  <a16:creationId xmlns:a16="http://schemas.microsoft.com/office/drawing/2014/main" id="{853868C5-F160-1A53-FC1A-DC785E1761D2}"/>
                </a:ext>
              </a:extLst>
            </p:cNvPr>
            <p:cNvSpPr txBox="1"/>
            <p:nvPr/>
          </p:nvSpPr>
          <p:spPr>
            <a:xfrm>
              <a:off x="1143477" y="1445588"/>
              <a:ext cx="1175722" cy="71610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Cascading Lights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8" name="AutoShape 24">
            <a:extLst>
              <a:ext uri="{FF2B5EF4-FFF2-40B4-BE49-F238E27FC236}">
                <a16:creationId xmlns:a16="http://schemas.microsoft.com/office/drawing/2014/main" id="{C5771241-4683-AF28-5336-43C2674CB27A}"/>
              </a:ext>
            </a:extLst>
          </p:cNvPr>
          <p:cNvCxnSpPr>
            <a:cxnSpLocks noChangeShapeType="1"/>
            <a:stCxn id="6" idx="1"/>
          </p:cNvCxnSpPr>
          <p:nvPr/>
        </p:nvCxnSpPr>
        <p:spPr bwMode="auto">
          <a:xfrm flipH="1">
            <a:off x="3565216" y="5892110"/>
            <a:ext cx="1203359" cy="157718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FB658-FFBA-8B0F-4813-ED59C974EB54}"/>
              </a:ext>
            </a:extLst>
          </p:cNvPr>
          <p:cNvGrpSpPr/>
          <p:nvPr/>
        </p:nvGrpSpPr>
        <p:grpSpPr>
          <a:xfrm>
            <a:off x="4647353" y="6830257"/>
            <a:ext cx="734564" cy="673039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4A6A2F-99F8-0964-3271-2DF3BC198441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3" name="Picture 12" descr="CorrLight_R_float_rgbwithtwocolors copy">
                <a:extLst>
                  <a:ext uri="{FF2B5EF4-FFF2-40B4-BE49-F238E27FC236}">
                    <a16:creationId xmlns:a16="http://schemas.microsoft.com/office/drawing/2014/main" id="{612EABE0-32B6-1D4D-E95B-CB7A192E611F}"/>
                  </a:ext>
                </a:extLst>
              </p:cNvPr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A83141BE-7D6A-79A7-65FA-75C04314D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7E04CAC-7A82-D159-90B9-AB52C00D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0C69802-C977-D2D7-02FC-EC8C2E85C40F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1BB524-ECC5-8BC3-47DC-6AA0E0473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CCE1428-A983-69D2-40F5-75961A2C1A3F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3" name="Freeform 978">
                    <a:extLst>
                      <a:ext uri="{FF2B5EF4-FFF2-40B4-BE49-F238E27FC236}">
                        <a16:creationId xmlns:a16="http://schemas.microsoft.com/office/drawing/2014/main" id="{3712DA1A-68F0-2F40-2C65-17FFCBE66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5" name="Freeform 978">
                    <a:extLst>
                      <a:ext uri="{FF2B5EF4-FFF2-40B4-BE49-F238E27FC236}">
                        <a16:creationId xmlns:a16="http://schemas.microsoft.com/office/drawing/2014/main" id="{BF279B50-D7E9-B984-BDEF-F190A3B70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063C045-C121-67FB-EDBB-BDF88E607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71F92DB6-5B97-2C18-212E-9B40248F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F3F6A3-74D3-BFBA-FCFE-FE8E17828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4CC249-2265-6BEC-5784-C049E7563EF2}"/>
              </a:ext>
            </a:extLst>
          </p:cNvPr>
          <p:cNvSpPr txBox="1"/>
          <p:nvPr/>
        </p:nvSpPr>
        <p:spPr>
          <a:xfrm>
            <a:off x="-669466" y="5746121"/>
            <a:ext cx="488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 ASSIST BUTTON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STATION</a:t>
            </a:r>
          </a:p>
        </p:txBody>
      </p:sp>
    </p:spTree>
    <p:extLst>
      <p:ext uri="{BB962C8B-B14F-4D97-AF65-F5344CB8AC3E}">
        <p14:creationId xmlns:p14="http://schemas.microsoft.com/office/powerpoint/2010/main" val="3983348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3 North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4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180CD-98D3-47E3-8301-BAF0990A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78" y="5915957"/>
            <a:ext cx="1189953" cy="3105486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83441" y="411899"/>
            <a:ext cx="41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22777" y="5330308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4FD620-D434-4040-9D3A-7DDE10E71E8F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E3E3C8E-2CCA-4538-B6DE-B5D7BA0292CA}"/>
                </a:ext>
              </a:extLst>
            </p:cNvPr>
            <p:cNvGrpSpPr/>
            <p:nvPr/>
          </p:nvGrpSpPr>
          <p:grpSpPr>
            <a:xfrm>
              <a:off x="204951" y="2"/>
              <a:ext cx="1900074" cy="2829181"/>
              <a:chOff x="204951" y="2"/>
              <a:chExt cx="1900074" cy="2829181"/>
            </a:xfrm>
            <a:grpFill/>
          </p:grpSpPr>
          <p:sp>
            <p:nvSpPr>
              <p:cNvPr id="193" name="Text Box 29">
                <a:extLst>
                  <a:ext uri="{FF2B5EF4-FFF2-40B4-BE49-F238E27FC236}">
                    <a16:creationId xmlns:a16="http://schemas.microsoft.com/office/drawing/2014/main" id="{D73EF75F-DF08-4830-A55F-47245EB9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51" y="2"/>
                <a:ext cx="1900074" cy="28291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Patient</a:t>
                </a:r>
                <a:r>
                  <a:rPr lang="en-US" sz="1100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Water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Text Box 976">
                <a:extLst>
                  <a:ext uri="{FF2B5EF4-FFF2-40B4-BE49-F238E27FC236}">
                    <a16:creationId xmlns:a16="http://schemas.microsoft.com/office/drawing/2014/main" id="{B302FF6E-572B-4B19-90F7-856E34591E0F}"/>
                  </a:ext>
                </a:extLst>
              </p:cNvPr>
              <p:cNvSpPr txBox="1"/>
              <p:nvPr/>
            </p:nvSpPr>
            <p:spPr>
              <a:xfrm>
                <a:off x="792302" y="422681"/>
                <a:ext cx="994723" cy="503762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Flashing </a:t>
                </a: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Light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Slow Ding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2" name="Text Box 977">
              <a:extLst>
                <a:ext uri="{FF2B5EF4-FFF2-40B4-BE49-F238E27FC236}">
                  <a16:creationId xmlns:a16="http://schemas.microsoft.com/office/drawing/2014/main" id="{14018F5E-F343-4AC1-BFB8-91CEABEA0D56}"/>
                </a:ext>
              </a:extLst>
            </p:cNvPr>
            <p:cNvSpPr txBox="1"/>
            <p:nvPr/>
          </p:nvSpPr>
          <p:spPr>
            <a:xfrm>
              <a:off x="792302" y="1686722"/>
              <a:ext cx="1036320" cy="4173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9EA6CA-3411-4B40-ACD0-638C10A3B715}"/>
              </a:ext>
            </a:extLst>
          </p:cNvPr>
          <p:cNvGrpSpPr/>
          <p:nvPr/>
        </p:nvGrpSpPr>
        <p:grpSpPr>
          <a:xfrm>
            <a:off x="5350548" y="6193911"/>
            <a:ext cx="1800089" cy="2691130"/>
            <a:chOff x="430390" y="-184673"/>
            <a:chExt cx="2022466" cy="2613862"/>
          </a:xfrm>
          <a:noFill/>
        </p:grpSpPr>
        <p:sp>
          <p:nvSpPr>
            <p:cNvPr id="198" name="Text Box 26">
              <a:extLst>
                <a:ext uri="{FF2B5EF4-FFF2-40B4-BE49-F238E27FC236}">
                  <a16:creationId xmlns:a16="http://schemas.microsoft.com/office/drawing/2014/main" id="{239C2D1A-E795-485B-9DBB-87B564024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90" y="-184673"/>
              <a:ext cx="2022466" cy="2613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Need Toilet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In Pain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978">
              <a:extLst>
                <a:ext uri="{FF2B5EF4-FFF2-40B4-BE49-F238E27FC236}">
                  <a16:creationId xmlns:a16="http://schemas.microsoft.com/office/drawing/2014/main" id="{ED58B8DE-F53C-4621-AA6B-D7F19CB491D9}"/>
                </a:ext>
              </a:extLst>
            </p:cNvPr>
            <p:cNvSpPr txBox="1"/>
            <p:nvPr/>
          </p:nvSpPr>
          <p:spPr>
            <a:xfrm>
              <a:off x="522531" y="122058"/>
              <a:ext cx="115914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979">
              <a:extLst>
                <a:ext uri="{FF2B5EF4-FFF2-40B4-BE49-F238E27FC236}">
                  <a16:creationId xmlns:a16="http://schemas.microsoft.com/office/drawing/2014/main" id="{3CAFA940-E64D-4920-B4BC-C8C0401DE82C}"/>
                </a:ext>
              </a:extLst>
            </p:cNvPr>
            <p:cNvSpPr txBox="1"/>
            <p:nvPr/>
          </p:nvSpPr>
          <p:spPr>
            <a:xfrm>
              <a:off x="498457" y="1185251"/>
              <a:ext cx="108077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3" name="AutoShape 24">
            <a:extLst>
              <a:ext uri="{FF2B5EF4-FFF2-40B4-BE49-F238E27FC236}">
                <a16:creationId xmlns:a16="http://schemas.microsoft.com/office/drawing/2014/main" id="{8B888113-0E26-442E-954E-BE08EE4E96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8351" y="6287660"/>
            <a:ext cx="1056245" cy="56750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4">
            <a:extLst>
              <a:ext uri="{FF2B5EF4-FFF2-40B4-BE49-F238E27FC236}">
                <a16:creationId xmlns:a16="http://schemas.microsoft.com/office/drawing/2014/main" id="{828A55AF-2A2F-4889-8630-42500D0F9F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36425" y="7194575"/>
            <a:ext cx="1457574" cy="1321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978986" cy="19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4">
            <a:extLst>
              <a:ext uri="{FF2B5EF4-FFF2-40B4-BE49-F238E27FC236}">
                <a16:creationId xmlns:a16="http://schemas.microsoft.com/office/drawing/2014/main" id="{9E8F3A94-E1DB-40F0-BAD4-AFAA651486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2837" y="6944715"/>
            <a:ext cx="1701505" cy="5239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488896" y="5589823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PILLOW SPEAKER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772837" y="42567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– 3 North 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72813D0-9ADD-4955-A7EA-0549896C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11" y="7676615"/>
            <a:ext cx="874728" cy="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Overhead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Light Controls</a:t>
            </a:r>
          </a:p>
        </p:txBody>
      </p: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98236C66-3235-48EA-9584-2C0D6EBEC7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3472" y="7220888"/>
            <a:ext cx="460446" cy="43816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BBB92C6F-B7E7-4C10-AE9C-5CD5B05C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6" y="7990924"/>
            <a:ext cx="591418" cy="2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TV Controls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BA9AA0DE-E2D7-4AA6-92E3-5F66EC9BD78E}"/>
              </a:ext>
            </a:extLst>
          </p:cNvPr>
          <p:cNvSpPr/>
          <p:nvPr/>
        </p:nvSpPr>
        <p:spPr>
          <a:xfrm>
            <a:off x="4119889" y="7286227"/>
            <a:ext cx="171450" cy="163385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00" y="781368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728" y="969094"/>
            <a:ext cx="1" cy="275291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93236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202447" cy="1364970"/>
            <a:chOff x="28965" y="515085"/>
            <a:chExt cx="2209800" cy="92660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461858" y="101861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PILLOW SPEAKER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5856" y="4599248"/>
            <a:ext cx="548688" cy="65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473859-4EE7-445A-898C-08EE49FBD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802" y="7712368"/>
            <a:ext cx="479575" cy="5524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81D8B8-E27F-4298-BA34-C954A7879D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5384" y="6522227"/>
            <a:ext cx="502920" cy="5928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CB0885-F9E5-4AE7-923D-776D5767D4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483" t="54280" r="13127" b="21603"/>
          <a:stretch/>
        </p:blipFill>
        <p:spPr>
          <a:xfrm>
            <a:off x="5165474" y="6864202"/>
            <a:ext cx="267084" cy="124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1DD447-D105-4095-BC12-641B5F32D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3554" y="7680391"/>
            <a:ext cx="502920" cy="5844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9621-1C90-1801-D677-0BCC35B48BEB}"/>
              </a:ext>
            </a:extLst>
          </p:cNvPr>
          <p:cNvGrpSpPr/>
          <p:nvPr/>
        </p:nvGrpSpPr>
        <p:grpSpPr>
          <a:xfrm>
            <a:off x="5915867" y="2074380"/>
            <a:ext cx="457200" cy="548640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8A2290-2F69-4FA7-93FA-9B9A8DC392EA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4" name="Picture 13" descr="CorrLight_R_float_rgbwithtwocolors copy">
                <a:extLst>
                  <a:ext uri="{FF2B5EF4-FFF2-40B4-BE49-F238E27FC236}">
                    <a16:creationId xmlns:a16="http://schemas.microsoft.com/office/drawing/2014/main" id="{E3CEE73B-AB8C-31B1-CB53-5322DA72DD37}"/>
                  </a:ext>
                </a:extLst>
              </p:cNvPr>
              <p:cNvPicPr/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71C748D3-3EE3-409D-185B-6ADA1E615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48D42B-3142-1051-9F94-39D9B972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DDB61-9C43-5DB9-34D6-3D82A04007B7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39FF1A-D13E-53BD-C5CF-4EA5189AD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64EC0BD-ED85-4629-2BAE-B13CD1EADF61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0" name="Freeform 978">
                    <a:extLst>
                      <a:ext uri="{FF2B5EF4-FFF2-40B4-BE49-F238E27FC236}">
                        <a16:creationId xmlns:a16="http://schemas.microsoft.com/office/drawing/2014/main" id="{37A66EB8-5AD0-86BB-A7FE-046F9AC09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1" name="Freeform 978">
                    <a:extLst>
                      <a:ext uri="{FF2B5EF4-FFF2-40B4-BE49-F238E27FC236}">
                        <a16:creationId xmlns:a16="http://schemas.microsoft.com/office/drawing/2014/main" id="{AA7A0A76-9FF1-5999-7FB0-850CBBC78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68681B-1F66-062C-7850-457984BB5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8E54CB6C-3E8E-0370-28CB-AA4F33AB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707DA5-D50D-1F6B-BB97-181E36AB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3086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50F3F8-5C0B-46FA-BC01-EB7427F849CF}"/>
              </a:ext>
            </a:extLst>
          </p:cNvPr>
          <p:cNvSpPr txBox="1"/>
          <p:nvPr/>
        </p:nvSpPr>
        <p:spPr>
          <a:xfrm>
            <a:off x="934150" y="634316"/>
            <a:ext cx="56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2-JACK AUXILIARY JACK STATION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D479FD4-3264-4474-B1C3-E51E5C5E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65" y="1002433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2486EE-5B8A-4673-BB47-45AF6876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74" y="1396635"/>
            <a:ext cx="1641880" cy="1931228"/>
          </a:xfrm>
          <a:prstGeom prst="rect">
            <a:avLst/>
          </a:prstGeom>
        </p:spPr>
      </p:pic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F029EDA-17B2-4588-AFD5-3A130402B4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8401" y="2737087"/>
            <a:ext cx="76104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86736F-5D8D-46C8-9F64-29558923437E}"/>
              </a:ext>
            </a:extLst>
          </p:cNvPr>
          <p:cNvCxnSpPr/>
          <p:nvPr/>
        </p:nvCxnSpPr>
        <p:spPr>
          <a:xfrm flipH="1">
            <a:off x="4167905" y="2737087"/>
            <a:ext cx="731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24">
            <a:extLst>
              <a:ext uri="{FF2B5EF4-FFF2-40B4-BE49-F238E27FC236}">
                <a16:creationId xmlns:a16="http://schemas.microsoft.com/office/drawing/2014/main" id="{EEE8267C-4B48-4B7D-86F8-7C8639AB21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63614" y="1163592"/>
            <a:ext cx="18031" cy="46697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36F77-B935-46F9-9348-BFA9D6CBE8D0}"/>
              </a:ext>
            </a:extLst>
          </p:cNvPr>
          <p:cNvGrpSpPr/>
          <p:nvPr/>
        </p:nvGrpSpPr>
        <p:grpSpPr>
          <a:xfrm>
            <a:off x="945933" y="1704512"/>
            <a:ext cx="1603031" cy="1193007"/>
            <a:chOff x="610572" y="2167405"/>
            <a:chExt cx="1603031" cy="1193007"/>
          </a:xfrm>
        </p:grpSpPr>
        <p:sp>
          <p:nvSpPr>
            <p:cNvPr id="24" name="Text Box 43">
              <a:extLst>
                <a:ext uri="{FF2B5EF4-FFF2-40B4-BE49-F238E27FC236}">
                  <a16:creationId xmlns:a16="http://schemas.microsoft.com/office/drawing/2014/main" id="{454AC85D-3166-4B3A-B4BF-10D94F7E1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72" y="2167405"/>
              <a:ext cx="1603031" cy="119300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Chair Alarm</a:t>
              </a:r>
            </a:p>
            <a:p>
              <a:r>
                <a:rPr lang="en-US" sz="105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040">
              <a:extLst>
                <a:ext uri="{FF2B5EF4-FFF2-40B4-BE49-F238E27FC236}">
                  <a16:creationId xmlns:a16="http://schemas.microsoft.com/office/drawing/2014/main" id="{001B570B-A844-4585-A1AB-7836BF7FE11C}"/>
                </a:ext>
              </a:extLst>
            </p:cNvPr>
            <p:cNvSpPr txBox="1"/>
            <p:nvPr/>
          </p:nvSpPr>
          <p:spPr>
            <a:xfrm>
              <a:off x="1144402" y="2702159"/>
              <a:ext cx="761040" cy="548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8" name="Text Box 43">
            <a:extLst>
              <a:ext uri="{FF2B5EF4-FFF2-40B4-BE49-F238E27FC236}">
                <a16:creationId xmlns:a16="http://schemas.microsoft.com/office/drawing/2014/main" id="{D40F9D57-DC8E-4B97-8325-F45778E9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42" y="1706460"/>
            <a:ext cx="1603031" cy="111457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Chair Alarm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</a:p>
          <a:p>
            <a:endParaRPr lang="en-US" sz="1050" dirty="0"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solidFill>
                <a:schemeClr val="accent6"/>
              </a:solidFill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6A8EA588-BD22-4319-A617-7DFD384F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33" y="3111062"/>
            <a:ext cx="1716981" cy="14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Cord Out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Call Cord has been removed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   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7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C809AB-78BD-4E44-9CEB-CF60D14AD06F}"/>
              </a:ext>
            </a:extLst>
          </p:cNvPr>
          <p:cNvCxnSpPr/>
          <p:nvPr/>
        </p:nvCxnSpPr>
        <p:spPr>
          <a:xfrm>
            <a:off x="2689906" y="4150854"/>
            <a:ext cx="100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4260AF-0B61-4427-8067-5AA63013B55F}"/>
              </a:ext>
            </a:extLst>
          </p:cNvPr>
          <p:cNvCxnSpPr/>
          <p:nvPr/>
        </p:nvCxnSpPr>
        <p:spPr>
          <a:xfrm flipV="1">
            <a:off x="3719743" y="3209907"/>
            <a:ext cx="0" cy="875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9E06D2-84A1-4580-8501-0A36BC7EE92D}"/>
              </a:ext>
            </a:extLst>
          </p:cNvPr>
          <p:cNvCxnSpPr>
            <a:cxnSpLocks/>
          </p:cNvCxnSpPr>
          <p:nvPr/>
        </p:nvCxnSpPr>
        <p:spPr>
          <a:xfrm flipH="1">
            <a:off x="0" y="4731992"/>
            <a:ext cx="7797714" cy="5572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1B6791B-C191-4362-82B8-B60BA41234A1}"/>
              </a:ext>
            </a:extLst>
          </p:cNvPr>
          <p:cNvSpPr txBox="1"/>
          <p:nvPr/>
        </p:nvSpPr>
        <p:spPr>
          <a:xfrm>
            <a:off x="1760212" y="124233"/>
            <a:ext cx="3918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SFI: ENTERPRISE DEVICES – 3 North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FE565-6810-4A78-A0E5-F8C5613F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8" y="3676944"/>
            <a:ext cx="548688" cy="65232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D28E315-ADFD-48CA-A7BB-DBF6D9EC3F67}"/>
              </a:ext>
            </a:extLst>
          </p:cNvPr>
          <p:cNvSpPr txBox="1"/>
          <p:nvPr/>
        </p:nvSpPr>
        <p:spPr>
          <a:xfrm>
            <a:off x="1490715" y="3699709"/>
            <a:ext cx="10327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54FD37-90F9-4446-AEA6-E76E9EFEA1F3}"/>
              </a:ext>
            </a:extLst>
          </p:cNvPr>
          <p:cNvSpPr txBox="1"/>
          <p:nvPr/>
        </p:nvSpPr>
        <p:spPr>
          <a:xfrm>
            <a:off x="3855692" y="3491960"/>
            <a:ext cx="25855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3F3BAE-EDF8-49CE-8BC9-3D3AF179A1A0}"/>
              </a:ext>
            </a:extLst>
          </p:cNvPr>
          <p:cNvSpPr txBox="1"/>
          <p:nvPr/>
        </p:nvSpPr>
        <p:spPr>
          <a:xfrm>
            <a:off x="5567390" y="2257745"/>
            <a:ext cx="795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82D5C-E1B6-40E7-8462-533F12E11474}"/>
              </a:ext>
            </a:extLst>
          </p:cNvPr>
          <p:cNvSpPr txBox="1"/>
          <p:nvPr/>
        </p:nvSpPr>
        <p:spPr>
          <a:xfrm>
            <a:off x="1944188" y="4776596"/>
            <a:ext cx="3905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FEATURE BED MODULE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B4598-B555-409F-9704-81C6E8C5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14" y="5445033"/>
            <a:ext cx="2232039" cy="305975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33D4546-10BA-47B5-8711-DC0939EBB2C5}"/>
              </a:ext>
            </a:extLst>
          </p:cNvPr>
          <p:cNvSpPr txBox="1"/>
          <p:nvPr/>
        </p:nvSpPr>
        <p:spPr>
          <a:xfrm>
            <a:off x="233184" y="5519615"/>
            <a:ext cx="24567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Out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Feature Bed plug has been removed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After 5 seconds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FD0E37-C0A0-41C2-8512-939170787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4" y="6335380"/>
            <a:ext cx="548688" cy="65232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076CB51-3CA3-4663-93E0-5D625C6BABA8}"/>
              </a:ext>
            </a:extLst>
          </p:cNvPr>
          <p:cNvSpPr txBox="1"/>
          <p:nvPr/>
        </p:nvSpPr>
        <p:spPr>
          <a:xfrm>
            <a:off x="862028" y="6373005"/>
            <a:ext cx="9982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D8E45-556A-4859-97CB-158F94A2938B}"/>
              </a:ext>
            </a:extLst>
          </p:cNvPr>
          <p:cNvSpPr txBox="1"/>
          <p:nvPr/>
        </p:nvSpPr>
        <p:spPr>
          <a:xfrm>
            <a:off x="230408" y="7650313"/>
            <a:ext cx="26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35DC8-4145-4515-BD01-23B26656C21A}"/>
              </a:ext>
            </a:extLst>
          </p:cNvPr>
          <p:cNvSpPr txBox="1"/>
          <p:nvPr/>
        </p:nvSpPr>
        <p:spPr>
          <a:xfrm>
            <a:off x="2862874" y="8577643"/>
            <a:ext cx="2345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Dummy Plug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Insert the dummy plug to protect the bed connection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44ED366-EFEB-4FB2-99C0-5D756BCFA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874" y="7141943"/>
            <a:ext cx="248122" cy="14519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6CEB440-51BB-4011-BF2B-35047CBEB87C}"/>
              </a:ext>
            </a:extLst>
          </p:cNvPr>
          <p:cNvSpPr txBox="1"/>
          <p:nvPr/>
        </p:nvSpPr>
        <p:spPr>
          <a:xfrm>
            <a:off x="4869593" y="5516760"/>
            <a:ext cx="2817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Exit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alarm on the bed is initiated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0AC244-732A-4C43-826A-C9FC5F6EA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50" y="2192686"/>
            <a:ext cx="597460" cy="70719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E85981AF-8724-413A-BACD-DDAD61C49118}"/>
              </a:ext>
            </a:extLst>
          </p:cNvPr>
          <p:cNvSpPr txBox="1"/>
          <p:nvPr/>
        </p:nvSpPr>
        <p:spPr>
          <a:xfrm>
            <a:off x="4869593" y="7153311"/>
            <a:ext cx="25800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Clear the alarm on the bed then use the cancel button on the Patient Station to clear the alert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1A669F-4C8D-4C93-8EB9-C5D1573BD696}"/>
              </a:ext>
            </a:extLst>
          </p:cNvPr>
          <p:cNvSpPr txBox="1"/>
          <p:nvPr/>
        </p:nvSpPr>
        <p:spPr>
          <a:xfrm>
            <a:off x="5485784" y="6338336"/>
            <a:ext cx="9554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036E424-9180-406F-9ECE-0C96E2CC6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268" y="9395488"/>
            <a:ext cx="926672" cy="49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D0084C-F68B-47CE-85EA-D58F22955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578" y="6276004"/>
            <a:ext cx="597460" cy="7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C697A-CCD3-4817-B9F7-2B36314B2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930" y="2187876"/>
            <a:ext cx="59746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3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Nor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th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671554" y="844104"/>
            <a:ext cx="235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3028" y="1739498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350479" y="4309470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5867" y="1473979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35007" y="1739498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35007" y="3972680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02" y="4669935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508100" y="932908"/>
            <a:ext cx="389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0262" y="1614880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350105" y="1317307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264" y="1557418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184599" y="3474481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258462" y="2941265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407596" y="4047860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783173" y="3159831"/>
            <a:ext cx="1609483" cy="365792"/>
          </a:xfrm>
          <a:prstGeom prst="rect">
            <a:avLst/>
          </a:prstGeom>
        </p:spPr>
      </p:pic>
      <p:pic>
        <p:nvPicPr>
          <p:cNvPr id="2" name="Picture 1" descr="StaffAss_0">
            <a:extLst>
              <a:ext uri="{FF2B5EF4-FFF2-40B4-BE49-F238E27FC236}">
                <a16:creationId xmlns:a16="http://schemas.microsoft.com/office/drawing/2014/main" id="{D60F6F2C-5E92-C390-F837-AE6983E6ABF7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934" y="6996430"/>
            <a:ext cx="2217827" cy="211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CB373ED-8EB1-5D0D-EC21-48695D368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359" y="6409506"/>
            <a:ext cx="925826" cy="2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4" name="AutoShape 24">
            <a:extLst>
              <a:ext uri="{FF2B5EF4-FFF2-40B4-BE49-F238E27FC236}">
                <a16:creationId xmlns:a16="http://schemas.microsoft.com/office/drawing/2014/main" id="{203C32D1-74BD-702A-1C6A-6F77CC0D5C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86813" y="6635554"/>
            <a:ext cx="2935" cy="62830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2E29329-6DC1-6D8E-4DEE-3D6580C07DB1}"/>
              </a:ext>
            </a:extLst>
          </p:cNvPr>
          <p:cNvGrpSpPr/>
          <p:nvPr/>
        </p:nvGrpSpPr>
        <p:grpSpPr>
          <a:xfrm>
            <a:off x="4952407" y="5745626"/>
            <a:ext cx="1784493" cy="1940934"/>
            <a:chOff x="273366" y="-27867"/>
            <a:chExt cx="2066925" cy="2189562"/>
          </a:xfrm>
          <a:noFill/>
        </p:grpSpPr>
        <p:sp>
          <p:nvSpPr>
            <p:cNvPr id="6" name="Text Box 37">
              <a:extLst>
                <a:ext uri="{FF2B5EF4-FFF2-40B4-BE49-F238E27FC236}">
                  <a16:creationId xmlns:a16="http://schemas.microsoft.com/office/drawing/2014/main" id="{A27FE8BE-8E3C-4028-CE0F-0A35C408A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366" y="-27867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Button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91">
              <a:extLst>
                <a:ext uri="{FF2B5EF4-FFF2-40B4-BE49-F238E27FC236}">
                  <a16:creationId xmlns:a16="http://schemas.microsoft.com/office/drawing/2014/main" id="{853868C5-F160-1A53-FC1A-DC785E1761D2}"/>
                </a:ext>
              </a:extLst>
            </p:cNvPr>
            <p:cNvSpPr txBox="1"/>
            <p:nvPr/>
          </p:nvSpPr>
          <p:spPr>
            <a:xfrm>
              <a:off x="1143477" y="1445588"/>
              <a:ext cx="1175722" cy="716107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Cascading Lights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8" name="AutoShape 24">
            <a:extLst>
              <a:ext uri="{FF2B5EF4-FFF2-40B4-BE49-F238E27FC236}">
                <a16:creationId xmlns:a16="http://schemas.microsoft.com/office/drawing/2014/main" id="{C5771241-4683-AF28-5336-43C2674CB27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03090" y="6235764"/>
            <a:ext cx="1203359" cy="157718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FB658-FFBA-8B0F-4813-ED59C974EB54}"/>
              </a:ext>
            </a:extLst>
          </p:cNvPr>
          <p:cNvGrpSpPr/>
          <p:nvPr/>
        </p:nvGrpSpPr>
        <p:grpSpPr>
          <a:xfrm>
            <a:off x="4894968" y="7169149"/>
            <a:ext cx="734564" cy="673039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4A6A2F-99F8-0964-3271-2DF3BC198441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3" name="Picture 12" descr="CorrLight_R_float_rgbwithtwocolors copy">
                <a:extLst>
                  <a:ext uri="{FF2B5EF4-FFF2-40B4-BE49-F238E27FC236}">
                    <a16:creationId xmlns:a16="http://schemas.microsoft.com/office/drawing/2014/main" id="{612EABE0-32B6-1D4D-E95B-CB7A192E611F}"/>
                  </a:ext>
                </a:extLst>
              </p:cNvPr>
              <p:cNvPicPr/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A83141BE-7D6A-79A7-65FA-75C04314D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7E04CAC-7A82-D159-90B9-AB52C00DA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0C69802-C977-D2D7-02FC-EC8C2E85C40F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D1BB524-ECC5-8BC3-47DC-6AA0E0473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CCE1428-A983-69D2-40F5-75961A2C1A3F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3" name="Freeform 978">
                    <a:extLst>
                      <a:ext uri="{FF2B5EF4-FFF2-40B4-BE49-F238E27FC236}">
                        <a16:creationId xmlns:a16="http://schemas.microsoft.com/office/drawing/2014/main" id="{3712DA1A-68F0-2F40-2C65-17FFCBE66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5" name="Freeform 978">
                    <a:extLst>
                      <a:ext uri="{FF2B5EF4-FFF2-40B4-BE49-F238E27FC236}">
                        <a16:creationId xmlns:a16="http://schemas.microsoft.com/office/drawing/2014/main" id="{BF279B50-D7E9-B984-BDEF-F190A3B70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063C045-C121-67FB-EDBB-BDF88E607F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71F92DB6-5B97-2C18-212E-9B40248F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F3F6A3-74D3-BFBA-FCFE-FE8E17828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04CC249-2265-6BEC-5784-C049E7563EF2}"/>
              </a:ext>
            </a:extLst>
          </p:cNvPr>
          <p:cNvSpPr txBox="1"/>
          <p:nvPr/>
        </p:nvSpPr>
        <p:spPr>
          <a:xfrm>
            <a:off x="634888" y="5656200"/>
            <a:ext cx="488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 ASSIST BUTTON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STATION</a:t>
            </a:r>
          </a:p>
        </p:txBody>
      </p:sp>
    </p:spTree>
    <p:extLst>
      <p:ext uri="{BB962C8B-B14F-4D97-AF65-F5344CB8AC3E}">
        <p14:creationId xmlns:p14="http://schemas.microsoft.com/office/powerpoint/2010/main" val="354712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2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180CD-98D3-47E3-8301-BAF0990A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78" y="5915957"/>
            <a:ext cx="1189953" cy="3105486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83441" y="411899"/>
            <a:ext cx="41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22777" y="5330308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4FD620-D434-4040-9D3A-7DDE10E71E8F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E3E3C8E-2CCA-4538-B6DE-B5D7BA0292CA}"/>
                </a:ext>
              </a:extLst>
            </p:cNvPr>
            <p:cNvGrpSpPr/>
            <p:nvPr/>
          </p:nvGrpSpPr>
          <p:grpSpPr>
            <a:xfrm>
              <a:off x="204951" y="2"/>
              <a:ext cx="1900074" cy="2829181"/>
              <a:chOff x="204951" y="2"/>
              <a:chExt cx="1900074" cy="2829181"/>
            </a:xfrm>
            <a:grpFill/>
          </p:grpSpPr>
          <p:sp>
            <p:nvSpPr>
              <p:cNvPr id="193" name="Text Box 29">
                <a:extLst>
                  <a:ext uri="{FF2B5EF4-FFF2-40B4-BE49-F238E27FC236}">
                    <a16:creationId xmlns:a16="http://schemas.microsoft.com/office/drawing/2014/main" id="{D73EF75F-DF08-4830-A55F-47245EB9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51" y="2"/>
                <a:ext cx="1900074" cy="28291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Patient</a:t>
                </a:r>
                <a:r>
                  <a:rPr lang="en-US" sz="1100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Water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Text Box 976">
                <a:extLst>
                  <a:ext uri="{FF2B5EF4-FFF2-40B4-BE49-F238E27FC236}">
                    <a16:creationId xmlns:a16="http://schemas.microsoft.com/office/drawing/2014/main" id="{B302FF6E-572B-4B19-90F7-856E34591E0F}"/>
                  </a:ext>
                </a:extLst>
              </p:cNvPr>
              <p:cNvSpPr txBox="1"/>
              <p:nvPr/>
            </p:nvSpPr>
            <p:spPr>
              <a:xfrm>
                <a:off x="792302" y="422681"/>
                <a:ext cx="994723" cy="503762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Flashing </a:t>
                </a: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Light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Slow Ding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2" name="Text Box 977">
              <a:extLst>
                <a:ext uri="{FF2B5EF4-FFF2-40B4-BE49-F238E27FC236}">
                  <a16:creationId xmlns:a16="http://schemas.microsoft.com/office/drawing/2014/main" id="{14018F5E-F343-4AC1-BFB8-91CEABEA0D56}"/>
                </a:ext>
              </a:extLst>
            </p:cNvPr>
            <p:cNvSpPr txBox="1"/>
            <p:nvPr/>
          </p:nvSpPr>
          <p:spPr>
            <a:xfrm>
              <a:off x="792302" y="1686722"/>
              <a:ext cx="1036320" cy="4173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9EA6CA-3411-4B40-ACD0-638C10A3B715}"/>
              </a:ext>
            </a:extLst>
          </p:cNvPr>
          <p:cNvGrpSpPr/>
          <p:nvPr/>
        </p:nvGrpSpPr>
        <p:grpSpPr>
          <a:xfrm>
            <a:off x="5350548" y="6193911"/>
            <a:ext cx="1800089" cy="2691130"/>
            <a:chOff x="430390" y="-184673"/>
            <a:chExt cx="2022466" cy="2613862"/>
          </a:xfrm>
          <a:noFill/>
        </p:grpSpPr>
        <p:sp>
          <p:nvSpPr>
            <p:cNvPr id="198" name="Text Box 26">
              <a:extLst>
                <a:ext uri="{FF2B5EF4-FFF2-40B4-BE49-F238E27FC236}">
                  <a16:creationId xmlns:a16="http://schemas.microsoft.com/office/drawing/2014/main" id="{239C2D1A-E795-485B-9DBB-87B564024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90" y="-184673"/>
              <a:ext cx="2022466" cy="2613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Need Toilet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In Pain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978">
              <a:extLst>
                <a:ext uri="{FF2B5EF4-FFF2-40B4-BE49-F238E27FC236}">
                  <a16:creationId xmlns:a16="http://schemas.microsoft.com/office/drawing/2014/main" id="{ED58B8DE-F53C-4621-AA6B-D7F19CB491D9}"/>
                </a:ext>
              </a:extLst>
            </p:cNvPr>
            <p:cNvSpPr txBox="1"/>
            <p:nvPr/>
          </p:nvSpPr>
          <p:spPr>
            <a:xfrm>
              <a:off x="522531" y="122058"/>
              <a:ext cx="115914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979">
              <a:extLst>
                <a:ext uri="{FF2B5EF4-FFF2-40B4-BE49-F238E27FC236}">
                  <a16:creationId xmlns:a16="http://schemas.microsoft.com/office/drawing/2014/main" id="{3CAFA940-E64D-4920-B4BC-C8C0401DE82C}"/>
                </a:ext>
              </a:extLst>
            </p:cNvPr>
            <p:cNvSpPr txBox="1"/>
            <p:nvPr/>
          </p:nvSpPr>
          <p:spPr>
            <a:xfrm>
              <a:off x="498457" y="1185251"/>
              <a:ext cx="108077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3" name="AutoShape 24">
            <a:extLst>
              <a:ext uri="{FF2B5EF4-FFF2-40B4-BE49-F238E27FC236}">
                <a16:creationId xmlns:a16="http://schemas.microsoft.com/office/drawing/2014/main" id="{8B888113-0E26-442E-954E-BE08EE4E96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8351" y="6287660"/>
            <a:ext cx="1056245" cy="56750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4">
            <a:extLst>
              <a:ext uri="{FF2B5EF4-FFF2-40B4-BE49-F238E27FC236}">
                <a16:creationId xmlns:a16="http://schemas.microsoft.com/office/drawing/2014/main" id="{828A55AF-2A2F-4889-8630-42500D0F9F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36425" y="7194575"/>
            <a:ext cx="1457574" cy="1321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978986" cy="19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4">
            <a:extLst>
              <a:ext uri="{FF2B5EF4-FFF2-40B4-BE49-F238E27FC236}">
                <a16:creationId xmlns:a16="http://schemas.microsoft.com/office/drawing/2014/main" id="{9E8F3A94-E1DB-40F0-BAD4-AFAA651486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2837" y="6944715"/>
            <a:ext cx="1701505" cy="5239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488896" y="5589823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PILLOW SPEAKER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817137" y="118231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– ED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72813D0-9ADD-4955-A7EA-0549896C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11" y="7676615"/>
            <a:ext cx="874728" cy="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Overhead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Light Controls</a:t>
            </a:r>
          </a:p>
        </p:txBody>
      </p: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98236C66-3235-48EA-9584-2C0D6EBEC7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3472" y="7220888"/>
            <a:ext cx="460446" cy="43816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BBB92C6F-B7E7-4C10-AE9C-5CD5B05C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6" y="7990924"/>
            <a:ext cx="591418" cy="2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TV Controls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BA9AA0DE-E2D7-4AA6-92E3-5F66EC9BD78E}"/>
              </a:ext>
            </a:extLst>
          </p:cNvPr>
          <p:cNvSpPr/>
          <p:nvPr/>
        </p:nvSpPr>
        <p:spPr>
          <a:xfrm>
            <a:off x="4119889" y="7286227"/>
            <a:ext cx="171450" cy="163385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00" y="781368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728" y="969094"/>
            <a:ext cx="1" cy="275291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93236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202447" cy="1364970"/>
            <a:chOff x="28965" y="515085"/>
            <a:chExt cx="2209800" cy="92660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461858" y="101861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PILLOW SPEAKER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856" y="4599248"/>
            <a:ext cx="548688" cy="65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473859-4EE7-445A-898C-08EE49FBD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802" y="7712368"/>
            <a:ext cx="479575" cy="5524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81D8B8-E27F-4298-BA34-C954A7879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5384" y="6522227"/>
            <a:ext cx="502920" cy="5928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CB0885-F9E5-4AE7-923D-776D5767D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483" t="54280" r="13127" b="21603"/>
          <a:stretch/>
        </p:blipFill>
        <p:spPr>
          <a:xfrm>
            <a:off x="5165474" y="6864202"/>
            <a:ext cx="267084" cy="124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1DD447-D105-4095-BC12-641B5F32DC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3554" y="7680391"/>
            <a:ext cx="502920" cy="5844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9621-1C90-1801-D677-0BCC35B48BEB}"/>
              </a:ext>
            </a:extLst>
          </p:cNvPr>
          <p:cNvGrpSpPr/>
          <p:nvPr/>
        </p:nvGrpSpPr>
        <p:grpSpPr>
          <a:xfrm>
            <a:off x="5915867" y="2074380"/>
            <a:ext cx="457200" cy="548640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8A2290-2F69-4FA7-93FA-9B9A8DC392EA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4" name="Picture 13" descr="CorrLight_R_float_rgbwithtwocolors copy">
                <a:extLst>
                  <a:ext uri="{FF2B5EF4-FFF2-40B4-BE49-F238E27FC236}">
                    <a16:creationId xmlns:a16="http://schemas.microsoft.com/office/drawing/2014/main" id="{E3CEE73B-AB8C-31B1-CB53-5322DA72DD37}"/>
                  </a:ext>
                </a:extLst>
              </p:cNvPr>
              <p:cNvPicPr/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71C748D3-3EE3-409D-185B-6ADA1E615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48D42B-3142-1051-9F94-39D9B972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DDB61-9C43-5DB9-34D6-3D82A04007B7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39FF1A-D13E-53BD-C5CF-4EA5189AD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64EC0BD-ED85-4629-2BAE-B13CD1EADF61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0" name="Freeform 978">
                    <a:extLst>
                      <a:ext uri="{FF2B5EF4-FFF2-40B4-BE49-F238E27FC236}">
                        <a16:creationId xmlns:a16="http://schemas.microsoft.com/office/drawing/2014/main" id="{37A66EB8-5AD0-86BB-A7FE-046F9AC09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1" name="Freeform 978">
                    <a:extLst>
                      <a:ext uri="{FF2B5EF4-FFF2-40B4-BE49-F238E27FC236}">
                        <a16:creationId xmlns:a16="http://schemas.microsoft.com/office/drawing/2014/main" id="{AA7A0A76-9FF1-5999-7FB0-850CBBC78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68681B-1F66-062C-7850-457984BB5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8E54CB6C-3E8E-0370-28CB-AA4F33AB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707DA5-D50D-1F6B-BB97-181E36AB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045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72007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OR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306C10-A812-4320-AA3E-8729657E207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762" y="1661275"/>
            <a:ext cx="1714876" cy="212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3CCFF62-0C14-4439-8A8F-D0D0B486573D}"/>
              </a:ext>
            </a:extLst>
          </p:cNvPr>
          <p:cNvGrpSpPr/>
          <p:nvPr/>
        </p:nvGrpSpPr>
        <p:grpSpPr>
          <a:xfrm>
            <a:off x="4904470" y="2768858"/>
            <a:ext cx="1656792" cy="1061869"/>
            <a:chOff x="-561619" y="1570789"/>
            <a:chExt cx="1375430" cy="1132416"/>
          </a:xfrm>
          <a:noFill/>
        </p:grpSpPr>
        <p:sp>
          <p:nvSpPr>
            <p:cNvPr id="77" name="Text Box 37">
              <a:extLst>
                <a:ext uri="{FF2B5EF4-FFF2-40B4-BE49-F238E27FC236}">
                  <a16:creationId xmlns:a16="http://schemas.microsoft.com/office/drawing/2014/main" id="{346A7D89-105D-4E76-9851-EEF2878AA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1619" y="1570789"/>
              <a:ext cx="1375430" cy="920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990">
              <a:extLst>
                <a:ext uri="{FF2B5EF4-FFF2-40B4-BE49-F238E27FC236}">
                  <a16:creationId xmlns:a16="http://schemas.microsoft.com/office/drawing/2014/main" id="{9A4819F7-51B0-4926-B217-51B14BB9A7CC}"/>
                </a:ext>
              </a:extLst>
            </p:cNvPr>
            <p:cNvSpPr txBox="1"/>
            <p:nvPr/>
          </p:nvSpPr>
          <p:spPr>
            <a:xfrm>
              <a:off x="49928" y="2165651"/>
              <a:ext cx="710787" cy="537554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Cascading</a:t>
              </a:r>
              <a:r>
                <a:rPr lang="en-US" sz="9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6487DDDB-C32F-49C8-A491-B638A44FA0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09" y="3333349"/>
            <a:ext cx="52120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2">
            <a:extLst>
              <a:ext uri="{FF2B5EF4-FFF2-40B4-BE49-F238E27FC236}">
                <a16:creationId xmlns:a16="http://schemas.microsoft.com/office/drawing/2014/main" id="{A0445FD2-2C83-42A4-AC6D-600DDAF4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048" y="1820675"/>
            <a:ext cx="1116807" cy="2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81" name="AutoShape 24">
            <a:extLst>
              <a:ext uri="{FF2B5EF4-FFF2-40B4-BE49-F238E27FC236}">
                <a16:creationId xmlns:a16="http://schemas.microsoft.com/office/drawing/2014/main" id="{061709DB-34B7-40E8-A7F4-63E37133E6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0682" y="1979655"/>
            <a:ext cx="60741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B75F8E-D0C6-4753-95EE-FD1F8059573F}"/>
              </a:ext>
            </a:extLst>
          </p:cNvPr>
          <p:cNvGrpSpPr/>
          <p:nvPr/>
        </p:nvGrpSpPr>
        <p:grpSpPr>
          <a:xfrm>
            <a:off x="1354241" y="2165680"/>
            <a:ext cx="1758011" cy="1570131"/>
            <a:chOff x="-3497129" y="-30809"/>
            <a:chExt cx="1688040" cy="1350645"/>
          </a:xfrm>
          <a:noFill/>
        </p:grpSpPr>
        <p:sp>
          <p:nvSpPr>
            <p:cNvPr id="83" name="Text Box 37">
              <a:extLst>
                <a:ext uri="{FF2B5EF4-FFF2-40B4-BE49-F238E27FC236}">
                  <a16:creationId xmlns:a16="http://schemas.microsoft.com/office/drawing/2014/main" id="{D6E2CB8E-BF0B-4624-81F5-F76DE22C0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97129" y="-30809"/>
              <a:ext cx="1590850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991">
              <a:extLst>
                <a:ext uri="{FF2B5EF4-FFF2-40B4-BE49-F238E27FC236}">
                  <a16:creationId xmlns:a16="http://schemas.microsoft.com/office/drawing/2014/main" id="{051C8574-00AF-4E8A-9475-480881404144}"/>
                </a:ext>
              </a:extLst>
            </p:cNvPr>
            <p:cNvSpPr txBox="1"/>
            <p:nvPr/>
          </p:nvSpPr>
          <p:spPr>
            <a:xfrm>
              <a:off x="-2894799" y="499307"/>
              <a:ext cx="1085710" cy="4456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 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85" name="AutoShape 24">
            <a:extLst>
              <a:ext uri="{FF2B5EF4-FFF2-40B4-BE49-F238E27FC236}">
                <a16:creationId xmlns:a16="http://schemas.microsoft.com/office/drawing/2014/main" id="{21C2B61F-8E71-4FB6-BA0E-0CE70E2D10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6534" y="2948609"/>
            <a:ext cx="675240" cy="22087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24">
            <a:extLst>
              <a:ext uri="{FF2B5EF4-FFF2-40B4-BE49-F238E27FC236}">
                <a16:creationId xmlns:a16="http://schemas.microsoft.com/office/drawing/2014/main" id="{21A02B89-0369-402D-AAF6-8A50FC3D1F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3855" y="2722689"/>
            <a:ext cx="57424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1EE696A-EB73-4AEA-8534-B241035DAF17}"/>
              </a:ext>
            </a:extLst>
          </p:cNvPr>
          <p:cNvSpPr txBox="1"/>
          <p:nvPr/>
        </p:nvSpPr>
        <p:spPr>
          <a:xfrm>
            <a:off x="1736751" y="837705"/>
            <a:ext cx="429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DUAL PUSH BUTTON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STATION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BF5844C-CA08-47F0-B053-C96DAFD5044D}"/>
              </a:ext>
            </a:extLst>
          </p:cNvPr>
          <p:cNvCxnSpPr>
            <a:cxnSpLocks/>
          </p:cNvCxnSpPr>
          <p:nvPr/>
        </p:nvCxnSpPr>
        <p:spPr>
          <a:xfrm flipH="1">
            <a:off x="1" y="4634057"/>
            <a:ext cx="7772399" cy="72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6E3F04-9E89-4C56-B4D8-AF746237A7CF}"/>
              </a:ext>
            </a:extLst>
          </p:cNvPr>
          <p:cNvGrpSpPr/>
          <p:nvPr/>
        </p:nvGrpSpPr>
        <p:grpSpPr>
          <a:xfrm>
            <a:off x="1677813" y="2742939"/>
            <a:ext cx="457200" cy="548640"/>
            <a:chOff x="0" y="0"/>
            <a:chExt cx="658368" cy="6766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AF44233-E8FD-40CC-ABC3-290AFF2A6BA7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35" name="Picture 34" descr="CorrLight_R_float_rgbwithtwocolors copy">
                <a:extLst>
                  <a:ext uri="{FF2B5EF4-FFF2-40B4-BE49-F238E27FC236}">
                    <a16:creationId xmlns:a16="http://schemas.microsoft.com/office/drawing/2014/main" id="{BAD9B8CA-6EF5-48CE-AA36-A5FEE4932DB0}"/>
                  </a:ext>
                </a:extLst>
              </p:cNvPr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36" name="Freeform 979">
                <a:extLst>
                  <a:ext uri="{FF2B5EF4-FFF2-40B4-BE49-F238E27FC236}">
                    <a16:creationId xmlns:a16="http://schemas.microsoft.com/office/drawing/2014/main" id="{810848B2-64CF-48FA-B4D9-0E53188D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8421ED-0AA9-4B3E-9233-AEDC2E749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86E5352-2B68-4168-A877-F7DD058F3A99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81CE1AA-FDD5-462B-9380-DADEACECB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0DC9FEB2-8CF7-44BC-BCC7-17531BA724EF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41" name="Freeform 978">
                    <a:extLst>
                      <a:ext uri="{FF2B5EF4-FFF2-40B4-BE49-F238E27FC236}">
                        <a16:creationId xmlns:a16="http://schemas.microsoft.com/office/drawing/2014/main" id="{5E05B7F4-A170-4773-8416-C1A90B68C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Freeform 978">
                    <a:extLst>
                      <a:ext uri="{FF2B5EF4-FFF2-40B4-BE49-F238E27FC236}">
                        <a16:creationId xmlns:a16="http://schemas.microsoft.com/office/drawing/2014/main" id="{E3A00057-8EA1-4F5E-BBA3-79620A6D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50202F8-34B8-42E7-9981-B881781C02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3" name="Freeform 979">
              <a:extLst>
                <a:ext uri="{FF2B5EF4-FFF2-40B4-BE49-F238E27FC236}">
                  <a16:creationId xmlns:a16="http://schemas.microsoft.com/office/drawing/2014/main" id="{1C1C3AC9-3F98-4659-9B38-DFE4B107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27E65E-25C1-4E88-94F9-B819EE5F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1754946" y="5010912"/>
            <a:ext cx="389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108" y="5692884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2596951" y="5395311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8110" y="5635422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2431445" y="7552485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2505308" y="7019269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2654442" y="8125864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036674">
            <a:off x="4030019" y="7237835"/>
            <a:ext cx="160948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4PRE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4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82380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61973" y="662057"/>
            <a:ext cx="418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34472" y="5357052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E3E3C8E-2CCA-4538-B6DE-B5D7BA0292CA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D73EF75F-DF08-4830-A55F-47245EB9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51" y="2"/>
              <a:ext cx="1900074" cy="2829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Patient</a:t>
              </a: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 Box 976">
              <a:extLst>
                <a:ext uri="{FF2B5EF4-FFF2-40B4-BE49-F238E27FC236}">
                  <a16:creationId xmlns:a16="http://schemas.microsoft.com/office/drawing/2014/main" id="{B302FF6E-572B-4B19-90F7-856E34591E0F}"/>
                </a:ext>
              </a:extLst>
            </p:cNvPr>
            <p:cNvSpPr txBox="1"/>
            <p:nvPr/>
          </p:nvSpPr>
          <p:spPr>
            <a:xfrm>
              <a:off x="792302" y="422681"/>
              <a:ext cx="994723" cy="50376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169927" cy="1378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524576" y="5513149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CALL CORD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754946" y="134195"/>
            <a:ext cx="42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SFI: ENTERPRISE DEVICES – 4PRE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642" y="1059089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78374" y="1291118"/>
            <a:ext cx="6170" cy="41648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Rapid Response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868288" cy="1225705"/>
            <a:chOff x="28965" y="515085"/>
            <a:chExt cx="2877864" cy="83206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1604155" y="92407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CALL CORD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139" y="4565651"/>
            <a:ext cx="548688" cy="652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pic>
        <p:nvPicPr>
          <p:cNvPr id="4" name="Picture 2" descr="C:\Users\aduray.BEACONCOM\AppData\Local\Temp\SNAGHTML5170b1.PNG">
            <a:extLst>
              <a:ext uri="{FF2B5EF4-FFF2-40B4-BE49-F238E27FC236}">
                <a16:creationId xmlns:a16="http://schemas.microsoft.com/office/drawing/2014/main" id="{7E410E92-5E24-56AF-5E40-04FB6BD4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35" y="6344048"/>
            <a:ext cx="2237764" cy="16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6AF4BE-7F13-B23D-846C-84E3BDD7BABF}"/>
              </a:ext>
            </a:extLst>
          </p:cNvPr>
          <p:cNvGrpSpPr/>
          <p:nvPr/>
        </p:nvGrpSpPr>
        <p:grpSpPr>
          <a:xfrm>
            <a:off x="5949615" y="2092448"/>
            <a:ext cx="457200" cy="548640"/>
            <a:chOff x="0" y="0"/>
            <a:chExt cx="658368" cy="676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2B6D8C-9150-363C-DA89-1803B5C165CE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9" name="Picture 18" descr="CorrLight_R_float_rgbwithtwocolors copy">
                <a:extLst>
                  <a:ext uri="{FF2B5EF4-FFF2-40B4-BE49-F238E27FC236}">
                    <a16:creationId xmlns:a16="http://schemas.microsoft.com/office/drawing/2014/main" id="{30EBFD1B-CD4B-E0C9-BE39-A1F4019D860B}"/>
                  </a:ext>
                </a:extLst>
              </p:cNvPr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20" name="Freeform 979">
                <a:extLst>
                  <a:ext uri="{FF2B5EF4-FFF2-40B4-BE49-F238E27FC236}">
                    <a16:creationId xmlns:a16="http://schemas.microsoft.com/office/drawing/2014/main" id="{7AE8815A-5DED-282B-980D-EDE8CAE97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0BD45E-0023-5E68-0B20-8BA005E5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A6C578D-D46C-9708-761C-93CE071328CE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FECB0A2-8818-8572-95A0-1B8ABD931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3B628D2-A61C-7012-F43B-9CC09CD3D05E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5" name="Freeform 978">
                    <a:extLst>
                      <a:ext uri="{FF2B5EF4-FFF2-40B4-BE49-F238E27FC236}">
                        <a16:creationId xmlns:a16="http://schemas.microsoft.com/office/drawing/2014/main" id="{ACE87419-0DFF-0054-6FB1-F04954EC9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978">
                    <a:extLst>
                      <a:ext uri="{FF2B5EF4-FFF2-40B4-BE49-F238E27FC236}">
                        <a16:creationId xmlns:a16="http://schemas.microsoft.com/office/drawing/2014/main" id="{BD65314F-AB06-5F9A-9630-D50E48B8B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FB1CA65-6D47-AFC5-F766-0BF77126B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" name="Freeform 979">
              <a:extLst>
                <a:ext uri="{FF2B5EF4-FFF2-40B4-BE49-F238E27FC236}">
                  <a16:creationId xmlns:a16="http://schemas.microsoft.com/office/drawing/2014/main" id="{CA71DB0C-DE86-2888-250B-904560109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37CB89-6846-D1F9-BBB6-B7F168E67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21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4PRE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727254" y="1970539"/>
            <a:ext cx="235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8" y="2865933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406179" y="5435905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567" y="2600414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0707" y="2865933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90707" y="5099115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2" y="5796370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563800" y="2059343"/>
            <a:ext cx="389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962" y="2741315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405805" y="2443742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64" y="2683853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240299" y="4600916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314162" y="4067700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463296" y="5174295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838873" y="4286266"/>
            <a:ext cx="160948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4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4PAC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7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82380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61973" y="662057"/>
            <a:ext cx="418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34472" y="5357052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E3E3C8E-2CCA-4538-B6DE-B5D7BA0292CA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sp>
          <p:nvSpPr>
            <p:cNvPr id="193" name="Text Box 29">
              <a:extLst>
                <a:ext uri="{FF2B5EF4-FFF2-40B4-BE49-F238E27FC236}">
                  <a16:creationId xmlns:a16="http://schemas.microsoft.com/office/drawing/2014/main" id="{D73EF75F-DF08-4830-A55F-47245EB9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51" y="2"/>
              <a:ext cx="1900074" cy="28291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Patient</a:t>
              </a: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 Box 976">
              <a:extLst>
                <a:ext uri="{FF2B5EF4-FFF2-40B4-BE49-F238E27FC236}">
                  <a16:creationId xmlns:a16="http://schemas.microsoft.com/office/drawing/2014/main" id="{B302FF6E-572B-4B19-90F7-856E34591E0F}"/>
                </a:ext>
              </a:extLst>
            </p:cNvPr>
            <p:cNvSpPr txBox="1"/>
            <p:nvPr/>
          </p:nvSpPr>
          <p:spPr>
            <a:xfrm>
              <a:off x="792302" y="422681"/>
              <a:ext cx="994723" cy="50376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169927" cy="13787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524576" y="5513149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CALL CORD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754946" y="134195"/>
            <a:ext cx="4262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SFI: ENTERPRISE DEVICES – 4PAC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642" y="1059089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78374" y="1291118"/>
            <a:ext cx="6170" cy="41648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Rapid Response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868288" cy="1225705"/>
            <a:chOff x="28965" y="515085"/>
            <a:chExt cx="2877864" cy="83206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1604155" y="92407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CALL CORD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139" y="4565651"/>
            <a:ext cx="548688" cy="65232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pic>
        <p:nvPicPr>
          <p:cNvPr id="4" name="Picture 2" descr="C:\Users\aduray.BEACONCOM\AppData\Local\Temp\SNAGHTML5170b1.PNG">
            <a:extLst>
              <a:ext uri="{FF2B5EF4-FFF2-40B4-BE49-F238E27FC236}">
                <a16:creationId xmlns:a16="http://schemas.microsoft.com/office/drawing/2014/main" id="{7E410E92-5E24-56AF-5E40-04FB6BD4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35" y="6344048"/>
            <a:ext cx="2237764" cy="16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6AF4BE-7F13-B23D-846C-84E3BDD7BABF}"/>
              </a:ext>
            </a:extLst>
          </p:cNvPr>
          <p:cNvGrpSpPr/>
          <p:nvPr/>
        </p:nvGrpSpPr>
        <p:grpSpPr>
          <a:xfrm>
            <a:off x="5949615" y="2092448"/>
            <a:ext cx="457200" cy="548640"/>
            <a:chOff x="0" y="0"/>
            <a:chExt cx="658368" cy="6766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2B6D8C-9150-363C-DA89-1803B5C165CE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9" name="Picture 18" descr="CorrLight_R_float_rgbwithtwocolors copy">
                <a:extLst>
                  <a:ext uri="{FF2B5EF4-FFF2-40B4-BE49-F238E27FC236}">
                    <a16:creationId xmlns:a16="http://schemas.microsoft.com/office/drawing/2014/main" id="{30EBFD1B-CD4B-E0C9-BE39-A1F4019D860B}"/>
                  </a:ext>
                </a:extLst>
              </p:cNvPr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20" name="Freeform 979">
                <a:extLst>
                  <a:ext uri="{FF2B5EF4-FFF2-40B4-BE49-F238E27FC236}">
                    <a16:creationId xmlns:a16="http://schemas.microsoft.com/office/drawing/2014/main" id="{7AE8815A-5DED-282B-980D-EDE8CAE97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0BD45E-0023-5E68-0B20-8BA005E50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A6C578D-D46C-9708-761C-93CE071328CE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FECB0A2-8818-8572-95A0-1B8ABD931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3B628D2-A61C-7012-F43B-9CC09CD3D05E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5" name="Freeform 978">
                    <a:extLst>
                      <a:ext uri="{FF2B5EF4-FFF2-40B4-BE49-F238E27FC236}">
                        <a16:creationId xmlns:a16="http://schemas.microsoft.com/office/drawing/2014/main" id="{ACE87419-0DFF-0054-6FB1-F04954EC9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 978">
                    <a:extLst>
                      <a:ext uri="{FF2B5EF4-FFF2-40B4-BE49-F238E27FC236}">
                        <a16:creationId xmlns:a16="http://schemas.microsoft.com/office/drawing/2014/main" id="{BD65314F-AB06-5F9A-9630-D50E48B8B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BFB1CA65-6D47-AFC5-F766-0BF77126B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" name="Freeform 979">
              <a:extLst>
                <a:ext uri="{FF2B5EF4-FFF2-40B4-BE49-F238E27FC236}">
                  <a16:creationId xmlns:a16="http://schemas.microsoft.com/office/drawing/2014/main" id="{CA71DB0C-DE86-2888-250B-904560109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37CB89-6846-D1F9-BBB6-B7F168E67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60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SFI: ENTERPRISE DEVICES –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4PAC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727254" y="1970539"/>
            <a:ext cx="235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8" y="2865933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406179" y="5435905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567" y="2600414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0707" y="2865933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90707" y="5099115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02" y="5796370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563800" y="2059343"/>
            <a:ext cx="389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962" y="2741315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405805" y="2443742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964" y="2683853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240299" y="4600916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314162" y="4067700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463296" y="5174295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838873" y="4286266"/>
            <a:ext cx="160948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4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62609" y="252306"/>
            <a:ext cx="426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 </a:t>
            </a:r>
          </a:p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ED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614362" y="4923620"/>
            <a:ext cx="23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834" y="5729167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293285" y="8299139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673" y="5463648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7813" y="5729167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7813" y="7962349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BF5844C-CA08-47F0-B053-C96DAFD5044D}"/>
              </a:ext>
            </a:extLst>
          </p:cNvPr>
          <p:cNvCxnSpPr>
            <a:cxnSpLocks/>
          </p:cNvCxnSpPr>
          <p:nvPr/>
        </p:nvCxnSpPr>
        <p:spPr>
          <a:xfrm flipH="1">
            <a:off x="1" y="4634057"/>
            <a:ext cx="7772399" cy="72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08" y="8659604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450906" y="4922577"/>
            <a:ext cx="389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3068" y="5604549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292911" y="5306976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070" y="5547087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127405" y="7464150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201268" y="6930934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350402" y="8037529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36674">
            <a:off x="5725979" y="7149500"/>
            <a:ext cx="1609483" cy="365792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7CC7C6FB-6DF5-AB4F-2F28-584C34E0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853" y="1307217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B2838-B8D9-1FC0-5C9B-1FED2158AB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4462" y="1701419"/>
            <a:ext cx="1641880" cy="1931228"/>
          </a:xfrm>
          <a:prstGeom prst="rect">
            <a:avLst/>
          </a:prstGeom>
        </p:spPr>
      </p:pic>
      <p:cxnSp>
        <p:nvCxnSpPr>
          <p:cNvPr id="4" name="AutoShape 24">
            <a:extLst>
              <a:ext uri="{FF2B5EF4-FFF2-40B4-BE49-F238E27FC236}">
                <a16:creationId xmlns:a16="http://schemas.microsoft.com/office/drawing/2014/main" id="{A6802591-FC9A-49AE-AEB9-058089C0F5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9989" y="3041871"/>
            <a:ext cx="76104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165351-7342-8C6A-01ED-DF85B7EC8052}"/>
              </a:ext>
            </a:extLst>
          </p:cNvPr>
          <p:cNvCxnSpPr/>
          <p:nvPr/>
        </p:nvCxnSpPr>
        <p:spPr>
          <a:xfrm flipH="1">
            <a:off x="4309493" y="3041871"/>
            <a:ext cx="731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AutoShape 24">
            <a:extLst>
              <a:ext uri="{FF2B5EF4-FFF2-40B4-BE49-F238E27FC236}">
                <a16:creationId xmlns:a16="http://schemas.microsoft.com/office/drawing/2014/main" id="{5A928714-86A7-274F-AD5C-F026457D94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05202" y="1468376"/>
            <a:ext cx="18031" cy="46697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E21FC-8827-90BA-9D2B-D6F931A97A8C}"/>
              </a:ext>
            </a:extLst>
          </p:cNvPr>
          <p:cNvGrpSpPr/>
          <p:nvPr/>
        </p:nvGrpSpPr>
        <p:grpSpPr>
          <a:xfrm>
            <a:off x="1087521" y="2009296"/>
            <a:ext cx="1603031" cy="1193007"/>
            <a:chOff x="610572" y="2167405"/>
            <a:chExt cx="1603031" cy="1193007"/>
          </a:xfrm>
        </p:grpSpPr>
        <p:sp>
          <p:nvSpPr>
            <p:cNvPr id="8" name="Text Box 43">
              <a:extLst>
                <a:ext uri="{FF2B5EF4-FFF2-40B4-BE49-F238E27FC236}">
                  <a16:creationId xmlns:a16="http://schemas.microsoft.com/office/drawing/2014/main" id="{592B081E-5557-B976-16B0-B15A9A096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72" y="2167405"/>
              <a:ext cx="1603031" cy="119300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Chair Alarm</a:t>
              </a:r>
            </a:p>
            <a:p>
              <a:r>
                <a:rPr lang="en-US" sz="105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1040">
              <a:extLst>
                <a:ext uri="{FF2B5EF4-FFF2-40B4-BE49-F238E27FC236}">
                  <a16:creationId xmlns:a16="http://schemas.microsoft.com/office/drawing/2014/main" id="{2AFC7B47-D68E-8E45-ECEF-EFA40AC5477B}"/>
                </a:ext>
              </a:extLst>
            </p:cNvPr>
            <p:cNvSpPr txBox="1"/>
            <p:nvPr/>
          </p:nvSpPr>
          <p:spPr>
            <a:xfrm>
              <a:off x="1144402" y="2702159"/>
              <a:ext cx="761040" cy="548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10" name="Text Box 43">
            <a:extLst>
              <a:ext uri="{FF2B5EF4-FFF2-40B4-BE49-F238E27FC236}">
                <a16:creationId xmlns:a16="http://schemas.microsoft.com/office/drawing/2014/main" id="{66C1F53E-F7C1-FF97-CABB-42706823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830" y="2011244"/>
            <a:ext cx="1603031" cy="111457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Chair Alarm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</a:p>
          <a:p>
            <a:endParaRPr lang="en-US" sz="1050" dirty="0"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solidFill>
                <a:schemeClr val="accent6"/>
              </a:solidFill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69F67F-12C8-55B3-F808-40421CDE599D}"/>
              </a:ext>
            </a:extLst>
          </p:cNvPr>
          <p:cNvCxnSpPr/>
          <p:nvPr/>
        </p:nvCxnSpPr>
        <p:spPr>
          <a:xfrm>
            <a:off x="2831494" y="4455638"/>
            <a:ext cx="100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19EFD0-A9DE-AC5E-C99D-2A812AE5BB6D}"/>
              </a:ext>
            </a:extLst>
          </p:cNvPr>
          <p:cNvCxnSpPr/>
          <p:nvPr/>
        </p:nvCxnSpPr>
        <p:spPr>
          <a:xfrm flipV="1">
            <a:off x="3861331" y="3514691"/>
            <a:ext cx="0" cy="875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49C32E-A5F3-6E39-66E6-C55D243991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9756" y="3981728"/>
            <a:ext cx="548688" cy="6523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EBA607-6CE7-9FEE-991F-CFC63C73CAAA}"/>
              </a:ext>
            </a:extLst>
          </p:cNvPr>
          <p:cNvSpPr txBox="1"/>
          <p:nvPr/>
        </p:nvSpPr>
        <p:spPr>
          <a:xfrm>
            <a:off x="1632303" y="4004493"/>
            <a:ext cx="10327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6694AE-4B11-5897-496E-7870167F5B9C}"/>
              </a:ext>
            </a:extLst>
          </p:cNvPr>
          <p:cNvSpPr txBox="1"/>
          <p:nvPr/>
        </p:nvSpPr>
        <p:spPr>
          <a:xfrm>
            <a:off x="3997280" y="3796744"/>
            <a:ext cx="25855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077D93-4AC6-3004-A8F9-30C504E899E9}"/>
              </a:ext>
            </a:extLst>
          </p:cNvPr>
          <p:cNvSpPr txBox="1"/>
          <p:nvPr/>
        </p:nvSpPr>
        <p:spPr>
          <a:xfrm>
            <a:off x="5708978" y="2562529"/>
            <a:ext cx="795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180E57-DAA1-7B0B-61DC-BD468C0D11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738" y="2497470"/>
            <a:ext cx="597460" cy="707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B7FD1E-7577-4673-B28C-7910AED308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1518" y="2492660"/>
            <a:ext cx="597460" cy="70719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28FDE6-7FF2-B7E8-80F3-8D032093933F}"/>
              </a:ext>
            </a:extLst>
          </p:cNvPr>
          <p:cNvSpPr txBox="1"/>
          <p:nvPr/>
        </p:nvSpPr>
        <p:spPr>
          <a:xfrm>
            <a:off x="1030650" y="859374"/>
            <a:ext cx="56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2-JACK AUXILIARY JACK STATION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52FA9B40-862C-F521-9ABE-A715C1145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387" y="3652882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Cord Out</a:t>
            </a:r>
            <a:endParaRPr lang="en-US" sz="11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9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Imaging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9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180CD-98D3-47E3-8301-BAF0990A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78" y="5915957"/>
            <a:ext cx="1189953" cy="3105486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83441" y="411899"/>
            <a:ext cx="41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22777" y="5330308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4FD620-D434-4040-9D3A-7DDE10E71E8F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E3E3C8E-2CCA-4538-B6DE-B5D7BA0292CA}"/>
                </a:ext>
              </a:extLst>
            </p:cNvPr>
            <p:cNvGrpSpPr/>
            <p:nvPr/>
          </p:nvGrpSpPr>
          <p:grpSpPr>
            <a:xfrm>
              <a:off x="204951" y="2"/>
              <a:ext cx="1900074" cy="2829181"/>
              <a:chOff x="204951" y="2"/>
              <a:chExt cx="1900074" cy="2829181"/>
            </a:xfrm>
            <a:grpFill/>
          </p:grpSpPr>
          <p:sp>
            <p:nvSpPr>
              <p:cNvPr id="193" name="Text Box 29">
                <a:extLst>
                  <a:ext uri="{FF2B5EF4-FFF2-40B4-BE49-F238E27FC236}">
                    <a16:creationId xmlns:a16="http://schemas.microsoft.com/office/drawing/2014/main" id="{D73EF75F-DF08-4830-A55F-47245EB9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51" y="2"/>
                <a:ext cx="1900074" cy="28291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Patient</a:t>
                </a:r>
                <a:r>
                  <a:rPr lang="en-US" sz="1100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Water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Text Box 976">
                <a:extLst>
                  <a:ext uri="{FF2B5EF4-FFF2-40B4-BE49-F238E27FC236}">
                    <a16:creationId xmlns:a16="http://schemas.microsoft.com/office/drawing/2014/main" id="{B302FF6E-572B-4B19-90F7-856E34591E0F}"/>
                  </a:ext>
                </a:extLst>
              </p:cNvPr>
              <p:cNvSpPr txBox="1"/>
              <p:nvPr/>
            </p:nvSpPr>
            <p:spPr>
              <a:xfrm>
                <a:off x="792302" y="422681"/>
                <a:ext cx="994723" cy="503762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Flashing </a:t>
                </a: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Light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Slow Ding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2" name="Text Box 977">
              <a:extLst>
                <a:ext uri="{FF2B5EF4-FFF2-40B4-BE49-F238E27FC236}">
                  <a16:creationId xmlns:a16="http://schemas.microsoft.com/office/drawing/2014/main" id="{14018F5E-F343-4AC1-BFB8-91CEABEA0D56}"/>
                </a:ext>
              </a:extLst>
            </p:cNvPr>
            <p:cNvSpPr txBox="1"/>
            <p:nvPr/>
          </p:nvSpPr>
          <p:spPr>
            <a:xfrm>
              <a:off x="792302" y="1686722"/>
              <a:ext cx="1036320" cy="4173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9EA6CA-3411-4B40-ACD0-638C10A3B715}"/>
              </a:ext>
            </a:extLst>
          </p:cNvPr>
          <p:cNvGrpSpPr/>
          <p:nvPr/>
        </p:nvGrpSpPr>
        <p:grpSpPr>
          <a:xfrm>
            <a:off x="5350548" y="6193911"/>
            <a:ext cx="1800089" cy="2691130"/>
            <a:chOff x="430390" y="-184673"/>
            <a:chExt cx="2022466" cy="2613862"/>
          </a:xfrm>
          <a:noFill/>
        </p:grpSpPr>
        <p:sp>
          <p:nvSpPr>
            <p:cNvPr id="198" name="Text Box 26">
              <a:extLst>
                <a:ext uri="{FF2B5EF4-FFF2-40B4-BE49-F238E27FC236}">
                  <a16:creationId xmlns:a16="http://schemas.microsoft.com/office/drawing/2014/main" id="{239C2D1A-E795-485B-9DBB-87B564024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90" y="-184673"/>
              <a:ext cx="2022466" cy="2613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Need Toilet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In Pain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978">
              <a:extLst>
                <a:ext uri="{FF2B5EF4-FFF2-40B4-BE49-F238E27FC236}">
                  <a16:creationId xmlns:a16="http://schemas.microsoft.com/office/drawing/2014/main" id="{ED58B8DE-F53C-4621-AA6B-D7F19CB491D9}"/>
                </a:ext>
              </a:extLst>
            </p:cNvPr>
            <p:cNvSpPr txBox="1"/>
            <p:nvPr/>
          </p:nvSpPr>
          <p:spPr>
            <a:xfrm>
              <a:off x="522531" y="122058"/>
              <a:ext cx="115914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979">
              <a:extLst>
                <a:ext uri="{FF2B5EF4-FFF2-40B4-BE49-F238E27FC236}">
                  <a16:creationId xmlns:a16="http://schemas.microsoft.com/office/drawing/2014/main" id="{3CAFA940-E64D-4920-B4BC-C8C0401DE82C}"/>
                </a:ext>
              </a:extLst>
            </p:cNvPr>
            <p:cNvSpPr txBox="1"/>
            <p:nvPr/>
          </p:nvSpPr>
          <p:spPr>
            <a:xfrm>
              <a:off x="498457" y="1185251"/>
              <a:ext cx="108077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3" name="AutoShape 24">
            <a:extLst>
              <a:ext uri="{FF2B5EF4-FFF2-40B4-BE49-F238E27FC236}">
                <a16:creationId xmlns:a16="http://schemas.microsoft.com/office/drawing/2014/main" id="{8B888113-0E26-442E-954E-BE08EE4E96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8351" y="6287660"/>
            <a:ext cx="1056245" cy="56750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4">
            <a:extLst>
              <a:ext uri="{FF2B5EF4-FFF2-40B4-BE49-F238E27FC236}">
                <a16:creationId xmlns:a16="http://schemas.microsoft.com/office/drawing/2014/main" id="{828A55AF-2A2F-4889-8630-42500D0F9F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36425" y="7194575"/>
            <a:ext cx="1457574" cy="1321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978986" cy="19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4">
            <a:extLst>
              <a:ext uri="{FF2B5EF4-FFF2-40B4-BE49-F238E27FC236}">
                <a16:creationId xmlns:a16="http://schemas.microsoft.com/office/drawing/2014/main" id="{9E8F3A94-E1DB-40F0-BAD4-AFAA651486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2837" y="6944715"/>
            <a:ext cx="1701505" cy="5239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488896" y="5589823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PILLOW SPEAKER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817137" y="118231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– Imaging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72813D0-9ADD-4955-A7EA-0549896C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11" y="7676615"/>
            <a:ext cx="874728" cy="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Overhead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Light Controls</a:t>
            </a:r>
          </a:p>
        </p:txBody>
      </p: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98236C66-3235-48EA-9584-2C0D6EBEC7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3472" y="7220888"/>
            <a:ext cx="460446" cy="43816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BBB92C6F-B7E7-4C10-AE9C-5CD5B05C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6" y="7990924"/>
            <a:ext cx="591418" cy="2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TV Controls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BA9AA0DE-E2D7-4AA6-92E3-5F66EC9BD78E}"/>
              </a:ext>
            </a:extLst>
          </p:cNvPr>
          <p:cNvSpPr/>
          <p:nvPr/>
        </p:nvSpPr>
        <p:spPr>
          <a:xfrm>
            <a:off x="4119889" y="7286227"/>
            <a:ext cx="171450" cy="163385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00" y="781368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728" y="969094"/>
            <a:ext cx="1" cy="275291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93236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202447" cy="1364970"/>
            <a:chOff x="28965" y="515085"/>
            <a:chExt cx="2209800" cy="92660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461858" y="101861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PILLOW SPEAKER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856" y="4599248"/>
            <a:ext cx="548688" cy="65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473859-4EE7-445A-898C-08EE49FBD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802" y="7712368"/>
            <a:ext cx="479575" cy="5524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81D8B8-E27F-4298-BA34-C954A7879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5384" y="6522227"/>
            <a:ext cx="502920" cy="5928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CB0885-F9E5-4AE7-923D-776D5767D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483" t="54280" r="13127" b="21603"/>
          <a:stretch/>
        </p:blipFill>
        <p:spPr>
          <a:xfrm>
            <a:off x="5165474" y="6864202"/>
            <a:ext cx="267084" cy="124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1DD447-D105-4095-BC12-641B5F32DC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3554" y="7680391"/>
            <a:ext cx="502920" cy="5844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9621-1C90-1801-D677-0BCC35B48BEB}"/>
              </a:ext>
            </a:extLst>
          </p:cNvPr>
          <p:cNvGrpSpPr/>
          <p:nvPr/>
        </p:nvGrpSpPr>
        <p:grpSpPr>
          <a:xfrm>
            <a:off x="5915867" y="2074380"/>
            <a:ext cx="457200" cy="548640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8A2290-2F69-4FA7-93FA-9B9A8DC392EA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4" name="Picture 13" descr="CorrLight_R_float_rgbwithtwocolors copy">
                <a:extLst>
                  <a:ext uri="{FF2B5EF4-FFF2-40B4-BE49-F238E27FC236}">
                    <a16:creationId xmlns:a16="http://schemas.microsoft.com/office/drawing/2014/main" id="{E3CEE73B-AB8C-31B1-CB53-5322DA72DD37}"/>
                  </a:ext>
                </a:extLst>
              </p:cNvPr>
              <p:cNvPicPr/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71C748D3-3EE3-409D-185B-6ADA1E615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48D42B-3142-1051-9F94-39D9B972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DDB61-9C43-5DB9-34D6-3D82A04007B7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39FF1A-D13E-53BD-C5CF-4EA5189AD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64EC0BD-ED85-4629-2BAE-B13CD1EADF61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0" name="Freeform 978">
                    <a:extLst>
                      <a:ext uri="{FF2B5EF4-FFF2-40B4-BE49-F238E27FC236}">
                        <a16:creationId xmlns:a16="http://schemas.microsoft.com/office/drawing/2014/main" id="{37A66EB8-5AD0-86BB-A7FE-046F9AC09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1" name="Freeform 978">
                    <a:extLst>
                      <a:ext uri="{FF2B5EF4-FFF2-40B4-BE49-F238E27FC236}">
                        <a16:creationId xmlns:a16="http://schemas.microsoft.com/office/drawing/2014/main" id="{AA7A0A76-9FF1-5999-7FB0-850CBBC78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68681B-1F66-062C-7850-457984BB5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8E54CB6C-3E8E-0370-28CB-AA4F33AB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707DA5-D50D-1F6B-BB97-181E36AB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353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54E1B197-7DCB-462C-8095-96C5CC0219C2}"/>
              </a:ext>
            </a:extLst>
          </p:cNvPr>
          <p:cNvSpPr txBox="1"/>
          <p:nvPr/>
        </p:nvSpPr>
        <p:spPr>
          <a:xfrm>
            <a:off x="1754946" y="198855"/>
            <a:ext cx="426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 </a:t>
            </a:r>
          </a:p>
          <a:p>
            <a:pPr algn="ctr"/>
            <a:r>
              <a:rPr lang="en-US" b="1" u="sng" dirty="0">
                <a:solidFill>
                  <a:srgbClr val="FF0000"/>
                </a:solidFill>
              </a:rPr>
              <a:t>IMAGING</a:t>
            </a:r>
          </a:p>
        </p:txBody>
      </p:sp>
      <p:sp>
        <p:nvSpPr>
          <p:cNvPr id="73" name="Date Placeholder 3">
            <a:extLst>
              <a:ext uri="{FF2B5EF4-FFF2-40B4-BE49-F238E27FC236}">
                <a16:creationId xmlns:a16="http://schemas.microsoft.com/office/drawing/2014/main" id="{2BE6319D-5B9E-4254-977C-F4A0DAB73D59}"/>
              </a:ext>
            </a:extLst>
          </p:cNvPr>
          <p:cNvSpPr txBox="1">
            <a:spLocks/>
          </p:cNvSpPr>
          <p:nvPr/>
        </p:nvSpPr>
        <p:spPr>
          <a:xfrm>
            <a:off x="1759310" y="943720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58B34-10E8-4867-9FE2-B8DDC409408F}" type="datetime1">
              <a:rPr lang="en-US" smtClean="0"/>
              <a:pPr/>
              <a:t>6/8/2023</a:t>
            </a:fld>
            <a:endParaRPr lang="en-US" dirty="0"/>
          </a:p>
        </p:txBody>
      </p:sp>
      <p:pic>
        <p:nvPicPr>
          <p:cNvPr id="86" name="Content Placeholder 4">
            <a:extLst>
              <a:ext uri="{FF2B5EF4-FFF2-40B4-BE49-F238E27FC236}">
                <a16:creationId xmlns:a16="http://schemas.microsoft.com/office/drawing/2014/main" id="{057A2D0A-E933-463A-A49E-82D2C6C1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21" y="9473652"/>
            <a:ext cx="924041" cy="4990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37A07CB-92C7-4327-A7A9-A080544CEA7A}"/>
              </a:ext>
            </a:extLst>
          </p:cNvPr>
          <p:cNvSpPr txBox="1"/>
          <p:nvPr/>
        </p:nvSpPr>
        <p:spPr>
          <a:xfrm>
            <a:off x="614362" y="4923620"/>
            <a:ext cx="235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  <a:latin typeface="+mj-lt"/>
              </a:rPr>
              <a:t>PATIENT BATHROOM PULL CORD</a:t>
            </a:r>
          </a:p>
        </p:txBody>
      </p:sp>
      <p:pic>
        <p:nvPicPr>
          <p:cNvPr id="89" name="Picture 88" descr="Pull-cor_0">
            <a:extLst>
              <a:ext uri="{FF2B5EF4-FFF2-40B4-BE49-F238E27FC236}">
                <a16:creationId xmlns:a16="http://schemas.microsoft.com/office/drawing/2014/main" id="{547626C9-24B1-4F82-9544-B7C9D9C8299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834" y="5729167"/>
            <a:ext cx="1539533" cy="22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8CEA3EF4-E305-4B11-8D4A-F06D462E324A}"/>
              </a:ext>
            </a:extLst>
          </p:cNvPr>
          <p:cNvGrpSpPr/>
          <p:nvPr/>
        </p:nvGrpSpPr>
        <p:grpSpPr>
          <a:xfrm>
            <a:off x="1293285" y="8299139"/>
            <a:ext cx="1830706" cy="1141123"/>
            <a:chOff x="-2340262" y="176961"/>
            <a:chExt cx="1762834" cy="1503227"/>
          </a:xfrm>
          <a:noFill/>
        </p:grpSpPr>
        <p:sp>
          <p:nvSpPr>
            <p:cNvPr id="91" name="Text Box 57">
              <a:extLst>
                <a:ext uri="{FF2B5EF4-FFF2-40B4-BE49-F238E27FC236}">
                  <a16:creationId xmlns:a16="http://schemas.microsoft.com/office/drawing/2014/main" id="{8A2B8D7C-B06D-4816-96AF-4FAB9F446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00189" y="176961"/>
              <a:ext cx="1622761" cy="15032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Toilet 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 Box 1051">
              <a:extLst>
                <a:ext uri="{FF2B5EF4-FFF2-40B4-BE49-F238E27FC236}">
                  <a16:creationId xmlns:a16="http://schemas.microsoft.com/office/drawing/2014/main" id="{C02EB45F-3CD1-47E8-A585-23CF227681AE}"/>
                </a:ext>
              </a:extLst>
            </p:cNvPr>
            <p:cNvSpPr txBox="1"/>
            <p:nvPr/>
          </p:nvSpPr>
          <p:spPr>
            <a:xfrm>
              <a:off x="-2340262" y="739454"/>
              <a:ext cx="1006600" cy="59675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1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93" name="Text Box 2">
            <a:extLst>
              <a:ext uri="{FF2B5EF4-FFF2-40B4-BE49-F238E27FC236}">
                <a16:creationId xmlns:a16="http://schemas.microsoft.com/office/drawing/2014/main" id="{44D399D6-CE6E-48CA-9944-01885F2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673" y="5463648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97" name="AutoShape 24">
            <a:extLst>
              <a:ext uri="{FF2B5EF4-FFF2-40B4-BE49-F238E27FC236}">
                <a16:creationId xmlns:a16="http://schemas.microsoft.com/office/drawing/2014/main" id="{2C1A62E2-E6AC-42CF-9BEC-B4CEA52374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7813" y="5729167"/>
            <a:ext cx="0" cy="33831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24">
            <a:extLst>
              <a:ext uri="{FF2B5EF4-FFF2-40B4-BE49-F238E27FC236}">
                <a16:creationId xmlns:a16="http://schemas.microsoft.com/office/drawing/2014/main" id="{A7623BD0-3A1E-415E-80F4-79747F1E32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77813" y="7962349"/>
            <a:ext cx="0" cy="316531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F9306C10-A812-4320-AA3E-8729657E207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8762" y="1661275"/>
            <a:ext cx="1714876" cy="212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D3CCFF62-0C14-4439-8A8F-D0D0B486573D}"/>
              </a:ext>
            </a:extLst>
          </p:cNvPr>
          <p:cNvGrpSpPr/>
          <p:nvPr/>
        </p:nvGrpSpPr>
        <p:grpSpPr>
          <a:xfrm>
            <a:off x="4904470" y="2768858"/>
            <a:ext cx="1656792" cy="1061869"/>
            <a:chOff x="-561619" y="1570789"/>
            <a:chExt cx="1375430" cy="1132416"/>
          </a:xfrm>
          <a:noFill/>
        </p:grpSpPr>
        <p:sp>
          <p:nvSpPr>
            <p:cNvPr id="77" name="Text Box 37">
              <a:extLst>
                <a:ext uri="{FF2B5EF4-FFF2-40B4-BE49-F238E27FC236}">
                  <a16:creationId xmlns:a16="http://schemas.microsoft.com/office/drawing/2014/main" id="{346A7D89-105D-4E76-9851-EEF2878AA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1619" y="1570789"/>
              <a:ext cx="1375430" cy="920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4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990">
              <a:extLst>
                <a:ext uri="{FF2B5EF4-FFF2-40B4-BE49-F238E27FC236}">
                  <a16:creationId xmlns:a16="http://schemas.microsoft.com/office/drawing/2014/main" id="{9A4819F7-51B0-4926-B217-51B14BB9A7CC}"/>
                </a:ext>
              </a:extLst>
            </p:cNvPr>
            <p:cNvSpPr txBox="1"/>
            <p:nvPr/>
          </p:nvSpPr>
          <p:spPr>
            <a:xfrm>
              <a:off x="49928" y="2165651"/>
              <a:ext cx="710787" cy="537554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Cascading</a:t>
              </a:r>
              <a:r>
                <a:rPr lang="en-US" sz="9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1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6487DDDB-C32F-49C8-A491-B638A44FA0D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09" y="3333349"/>
            <a:ext cx="52120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 Box 2">
            <a:extLst>
              <a:ext uri="{FF2B5EF4-FFF2-40B4-BE49-F238E27FC236}">
                <a16:creationId xmlns:a16="http://schemas.microsoft.com/office/drawing/2014/main" id="{A0445FD2-2C83-42A4-AC6D-600DDAF4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048" y="1820675"/>
            <a:ext cx="1116807" cy="29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</a:t>
            </a: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cxnSp>
        <p:nvCxnSpPr>
          <p:cNvPr id="81" name="AutoShape 24">
            <a:extLst>
              <a:ext uri="{FF2B5EF4-FFF2-40B4-BE49-F238E27FC236}">
                <a16:creationId xmlns:a16="http://schemas.microsoft.com/office/drawing/2014/main" id="{061709DB-34B7-40E8-A7F4-63E37133E6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0682" y="1979655"/>
            <a:ext cx="607418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B75F8E-D0C6-4753-95EE-FD1F8059573F}"/>
              </a:ext>
            </a:extLst>
          </p:cNvPr>
          <p:cNvGrpSpPr/>
          <p:nvPr/>
        </p:nvGrpSpPr>
        <p:grpSpPr>
          <a:xfrm>
            <a:off x="1354241" y="2165680"/>
            <a:ext cx="1758011" cy="1570131"/>
            <a:chOff x="-3497129" y="-30809"/>
            <a:chExt cx="1688040" cy="1350645"/>
          </a:xfrm>
          <a:noFill/>
        </p:grpSpPr>
        <p:sp>
          <p:nvSpPr>
            <p:cNvPr id="83" name="Text Box 37">
              <a:extLst>
                <a:ext uri="{FF2B5EF4-FFF2-40B4-BE49-F238E27FC236}">
                  <a16:creationId xmlns:a16="http://schemas.microsoft.com/office/drawing/2014/main" id="{D6E2CB8E-BF0B-4624-81F5-F76DE22C0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97129" y="-30809"/>
              <a:ext cx="1590850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dirty="0">
                  <a:solidFill>
                    <a:prstClr val="black"/>
                  </a:solidFill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Rapid Response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991">
              <a:extLst>
                <a:ext uri="{FF2B5EF4-FFF2-40B4-BE49-F238E27FC236}">
                  <a16:creationId xmlns:a16="http://schemas.microsoft.com/office/drawing/2014/main" id="{051C8574-00AF-4E8A-9475-480881404144}"/>
                </a:ext>
              </a:extLst>
            </p:cNvPr>
            <p:cNvSpPr txBox="1"/>
            <p:nvPr/>
          </p:nvSpPr>
          <p:spPr>
            <a:xfrm>
              <a:off x="-2894799" y="499307"/>
              <a:ext cx="1085710" cy="445625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 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cxnSp>
        <p:nvCxnSpPr>
          <p:cNvPr id="85" name="AutoShape 24">
            <a:extLst>
              <a:ext uri="{FF2B5EF4-FFF2-40B4-BE49-F238E27FC236}">
                <a16:creationId xmlns:a16="http://schemas.microsoft.com/office/drawing/2014/main" id="{21C2B61F-8E71-4FB6-BA0E-0CE70E2D100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56534" y="2948609"/>
            <a:ext cx="675240" cy="22087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24">
            <a:extLst>
              <a:ext uri="{FF2B5EF4-FFF2-40B4-BE49-F238E27FC236}">
                <a16:creationId xmlns:a16="http://schemas.microsoft.com/office/drawing/2014/main" id="{21A02B89-0369-402D-AAF6-8A50FC3D1F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3855" y="2722689"/>
            <a:ext cx="574245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1EE696A-EB73-4AEA-8534-B241035DAF17}"/>
              </a:ext>
            </a:extLst>
          </p:cNvPr>
          <p:cNvSpPr txBox="1"/>
          <p:nvPr/>
        </p:nvSpPr>
        <p:spPr>
          <a:xfrm>
            <a:off x="1736751" y="837705"/>
            <a:ext cx="429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DUAL PUSH BUTTON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+mj-lt"/>
              </a:rPr>
              <a:t>STATION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BF5844C-CA08-47F0-B053-C96DAFD5044D}"/>
              </a:ext>
            </a:extLst>
          </p:cNvPr>
          <p:cNvCxnSpPr>
            <a:cxnSpLocks/>
          </p:cNvCxnSpPr>
          <p:nvPr/>
        </p:nvCxnSpPr>
        <p:spPr>
          <a:xfrm flipH="1">
            <a:off x="1" y="4634057"/>
            <a:ext cx="7772399" cy="723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C0A7D51-737F-4774-9A15-1B89CF8F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08" y="8659604"/>
            <a:ext cx="573074" cy="6950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C6A6032-CE12-46D4-9853-B5372A75FAAB}"/>
              </a:ext>
            </a:extLst>
          </p:cNvPr>
          <p:cNvSpPr txBox="1"/>
          <p:nvPr/>
        </p:nvSpPr>
        <p:spPr>
          <a:xfrm>
            <a:off x="3450906" y="4922577"/>
            <a:ext cx="389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DUTY STATION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F5A1F1-3647-4C4A-B581-3153A3459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068" y="5604549"/>
            <a:ext cx="2566638" cy="179847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2020F3D-CEFE-4CAC-8B57-B8277508AF88}"/>
              </a:ext>
            </a:extLst>
          </p:cNvPr>
          <p:cNvSpPr txBox="1"/>
          <p:nvPr/>
        </p:nvSpPr>
        <p:spPr>
          <a:xfrm>
            <a:off x="4292911" y="5306976"/>
            <a:ext cx="220695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Cancel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Button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C3F5A48-42B0-4BE6-9E62-5CB0183E2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4070" y="5547087"/>
            <a:ext cx="244293" cy="61415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681578A-A300-4FAB-BA3C-D5EDE163B1AA}"/>
              </a:ext>
            </a:extLst>
          </p:cNvPr>
          <p:cNvSpPr txBox="1"/>
          <p:nvPr/>
        </p:nvSpPr>
        <p:spPr>
          <a:xfrm>
            <a:off x="4127405" y="7464150"/>
            <a:ext cx="232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Call Button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Staff can place a call to the Master Console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5090E3-47B3-4E01-BAE1-E427BA4121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201268" y="6930934"/>
            <a:ext cx="682350" cy="38408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6798649-31F2-4829-970F-974A2194D57D}"/>
              </a:ext>
            </a:extLst>
          </p:cNvPr>
          <p:cNvSpPr txBox="1"/>
          <p:nvPr/>
        </p:nvSpPr>
        <p:spPr>
          <a:xfrm>
            <a:off x="4350402" y="8037529"/>
            <a:ext cx="2924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Dome Lights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Mimics highest priority active call light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903078-F1D8-497A-AD31-9CCEBE004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036674">
            <a:off x="5725979" y="7149500"/>
            <a:ext cx="1609483" cy="3657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5F791E-6B9A-2D19-0367-CD3C0F703C9C}"/>
              </a:ext>
            </a:extLst>
          </p:cNvPr>
          <p:cNvGrpSpPr/>
          <p:nvPr/>
        </p:nvGrpSpPr>
        <p:grpSpPr>
          <a:xfrm>
            <a:off x="1587363" y="2921255"/>
            <a:ext cx="457200" cy="548640"/>
            <a:chOff x="0" y="0"/>
            <a:chExt cx="658368" cy="6766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424534-6D9E-674F-0B24-3A21B50E6DA5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6" name="Picture 5" descr="CorrLight_R_float_rgbwithtwocolors copy">
                <a:extLst>
                  <a:ext uri="{FF2B5EF4-FFF2-40B4-BE49-F238E27FC236}">
                    <a16:creationId xmlns:a16="http://schemas.microsoft.com/office/drawing/2014/main" id="{C9F7FC92-897D-BBFE-FE6A-CF53B2774AA0}"/>
                  </a:ext>
                </a:extLst>
              </p:cNvPr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7" name="Freeform 979">
                <a:extLst>
                  <a:ext uri="{FF2B5EF4-FFF2-40B4-BE49-F238E27FC236}">
                    <a16:creationId xmlns:a16="http://schemas.microsoft.com/office/drawing/2014/main" id="{F0F047BB-19B5-645B-28AF-43820A0D1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25D9809-0B22-2AE1-9C6D-A022FBD7F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D5DA814-0A3D-41FA-B6C4-74DE96F595BD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1485C0A-ECAE-4D8B-9404-BD27AB63A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B56032E-A55F-453F-555C-5FB2DD1067BA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12" name="Freeform 978">
                    <a:extLst>
                      <a:ext uri="{FF2B5EF4-FFF2-40B4-BE49-F238E27FC236}">
                        <a16:creationId xmlns:a16="http://schemas.microsoft.com/office/drawing/2014/main" id="{8F53D2D5-08C4-601C-FF9B-72C4E09635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3" name="Freeform 978">
                    <a:extLst>
                      <a:ext uri="{FF2B5EF4-FFF2-40B4-BE49-F238E27FC236}">
                        <a16:creationId xmlns:a16="http://schemas.microsoft.com/office/drawing/2014/main" id="{5C1F3083-04AE-2358-054C-A289A04C5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D785EAD-5A02-A715-78E7-3E1380322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4" name="Freeform 979">
              <a:extLst>
                <a:ext uri="{FF2B5EF4-FFF2-40B4-BE49-F238E27FC236}">
                  <a16:creationId xmlns:a16="http://schemas.microsoft.com/office/drawing/2014/main" id="{41B989C0-F48A-7C77-BFEE-2337CD8A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97EEA-35A6-1FD7-01CE-515D0F914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907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B51D-1DF4-434D-8D16-D1297515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2" y="3085041"/>
            <a:ext cx="6703695" cy="194415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3366"/>
                </a:solidFill>
                <a:latin typeface="+mn-lt"/>
              </a:rPr>
              <a:t>Enterprise Device Training Guide</a:t>
            </a:r>
            <a:br>
              <a:rPr lang="en-US" sz="4000" b="1" dirty="0">
                <a:solidFill>
                  <a:srgbClr val="003366"/>
                </a:solidFill>
                <a:latin typeface="+mn-lt"/>
              </a:rPr>
            </a:br>
            <a:r>
              <a:rPr lang="en-US" sz="4000" b="1" u="sng" dirty="0">
                <a:solidFill>
                  <a:srgbClr val="FF0000"/>
                </a:solidFill>
                <a:latin typeface="+mn-lt"/>
              </a:rPr>
              <a:t>2 South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2B20-E18B-4AE8-B28D-F0C777866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54" y="6437049"/>
            <a:ext cx="3122689" cy="168653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9159A-2BC5-4FC3-A974-850DFCED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8373-44A8-49C3-B0A3-123487FBC972}" type="datetime1">
              <a:rPr lang="en-US" smtClean="0"/>
              <a:t>6/8/2023</a:t>
            </a:fld>
            <a:endParaRPr lang="en-US"/>
          </a:p>
        </p:txBody>
      </p:sp>
      <p:pic>
        <p:nvPicPr>
          <p:cNvPr id="6" name="Picture 2" descr="Welcome to the Centura Health Store">
            <a:extLst>
              <a:ext uri="{FF2B5EF4-FFF2-40B4-BE49-F238E27FC236}">
                <a16:creationId xmlns:a16="http://schemas.microsoft.com/office/drawing/2014/main" id="{461BD697-F8A8-4468-F6F5-41541F1B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76358"/>
            <a:ext cx="3810000" cy="16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6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4180CD-98D3-47E3-8301-BAF0990A1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978" y="5915957"/>
            <a:ext cx="1189953" cy="3105486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8E94A4BC-07F2-4EDB-8B1C-BED7F22E7671}"/>
              </a:ext>
            </a:extLst>
          </p:cNvPr>
          <p:cNvSpPr txBox="1"/>
          <p:nvPr/>
        </p:nvSpPr>
        <p:spPr>
          <a:xfrm>
            <a:off x="1883441" y="411899"/>
            <a:ext cx="41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ENHANCED PATIENT STATION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5B0054-4BE2-42AE-8290-E4776DDAE8F5}"/>
              </a:ext>
            </a:extLst>
          </p:cNvPr>
          <p:cNvCxnSpPr>
            <a:cxnSpLocks/>
          </p:cNvCxnSpPr>
          <p:nvPr/>
        </p:nvCxnSpPr>
        <p:spPr>
          <a:xfrm flipH="1">
            <a:off x="-22777" y="5330308"/>
            <a:ext cx="7772399" cy="1028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A4FD620-D434-4040-9D3A-7DDE10E71E8F}"/>
              </a:ext>
            </a:extLst>
          </p:cNvPr>
          <p:cNvGrpSpPr/>
          <p:nvPr/>
        </p:nvGrpSpPr>
        <p:grpSpPr>
          <a:xfrm>
            <a:off x="1048758" y="6382457"/>
            <a:ext cx="1586341" cy="2237231"/>
            <a:chOff x="204951" y="2"/>
            <a:chExt cx="1900074" cy="2829181"/>
          </a:xfrm>
          <a:noFill/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5E3E3C8E-2CCA-4538-B6DE-B5D7BA0292CA}"/>
                </a:ext>
              </a:extLst>
            </p:cNvPr>
            <p:cNvGrpSpPr/>
            <p:nvPr/>
          </p:nvGrpSpPr>
          <p:grpSpPr>
            <a:xfrm>
              <a:off x="204951" y="2"/>
              <a:ext cx="1900074" cy="2829181"/>
              <a:chOff x="204951" y="2"/>
              <a:chExt cx="1900074" cy="2829181"/>
            </a:xfrm>
            <a:grpFill/>
          </p:grpSpPr>
          <p:sp>
            <p:nvSpPr>
              <p:cNvPr id="193" name="Text Box 29">
                <a:extLst>
                  <a:ext uri="{FF2B5EF4-FFF2-40B4-BE49-F238E27FC236}">
                    <a16:creationId xmlns:a16="http://schemas.microsoft.com/office/drawing/2014/main" id="{D73EF75F-DF08-4830-A55F-47245EB97A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51" y="2"/>
                <a:ext cx="1900074" cy="282918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Patient</a:t>
                </a:r>
                <a:r>
                  <a:rPr lang="en-US" sz="1100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Water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       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808080"/>
                    </a:solidFill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	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ahoma" panose="020B0604030504040204" pitchFamily="34" charset="0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4" name="Text Box 976">
                <a:extLst>
                  <a:ext uri="{FF2B5EF4-FFF2-40B4-BE49-F238E27FC236}">
                    <a16:creationId xmlns:a16="http://schemas.microsoft.com/office/drawing/2014/main" id="{B302FF6E-572B-4B19-90F7-856E34591E0F}"/>
                  </a:ext>
                </a:extLst>
              </p:cNvPr>
              <p:cNvSpPr txBox="1"/>
              <p:nvPr/>
            </p:nvSpPr>
            <p:spPr>
              <a:xfrm>
                <a:off x="792302" y="422681"/>
                <a:ext cx="994723" cy="503762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Flashing </a:t>
                </a: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Light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dirty="0">
                    <a:solidFill>
                      <a:schemeClr val="accent6"/>
                    </a:solidFill>
                    <a:effectLst/>
                    <a:latin typeface="+mj-lt"/>
                    <a:ea typeface="Berlin Sans FB" panose="020E0602020502020306" pitchFamily="34" charset="0"/>
                    <a:cs typeface="Times New Roman" panose="02020603050405020304" pitchFamily="18" charset="0"/>
                  </a:rPr>
                  <a:t>Slow Ding</a:t>
                </a:r>
                <a:endParaRPr lang="en-US" sz="14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2" name="Text Box 977">
              <a:extLst>
                <a:ext uri="{FF2B5EF4-FFF2-40B4-BE49-F238E27FC236}">
                  <a16:creationId xmlns:a16="http://schemas.microsoft.com/office/drawing/2014/main" id="{14018F5E-F343-4AC1-BFB8-91CEABEA0D56}"/>
                </a:ext>
              </a:extLst>
            </p:cNvPr>
            <p:cNvSpPr txBox="1"/>
            <p:nvPr/>
          </p:nvSpPr>
          <p:spPr>
            <a:xfrm>
              <a:off x="792302" y="1686722"/>
              <a:ext cx="1036320" cy="41735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6EA448C3-8C66-4171-8403-E8F7EB2A7B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0" y="6672248"/>
            <a:ext cx="50292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D69EA6CA-3411-4B40-ACD0-638C10A3B715}"/>
              </a:ext>
            </a:extLst>
          </p:cNvPr>
          <p:cNvGrpSpPr/>
          <p:nvPr/>
        </p:nvGrpSpPr>
        <p:grpSpPr>
          <a:xfrm>
            <a:off x="5350548" y="6193911"/>
            <a:ext cx="1800089" cy="2691130"/>
            <a:chOff x="430390" y="-184673"/>
            <a:chExt cx="2022466" cy="2613862"/>
          </a:xfrm>
          <a:noFill/>
        </p:grpSpPr>
        <p:sp>
          <p:nvSpPr>
            <p:cNvPr id="198" name="Text Box 26">
              <a:extLst>
                <a:ext uri="{FF2B5EF4-FFF2-40B4-BE49-F238E27FC236}">
                  <a16:creationId xmlns:a16="http://schemas.microsoft.com/office/drawing/2014/main" id="{239C2D1A-E795-485B-9DBB-87B564024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90" y="-184673"/>
              <a:ext cx="2022466" cy="2613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Need Toilet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solidFill>
                  <a:srgbClr val="80808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In Pain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</a:t>
              </a:r>
              <a:r>
                <a:rPr lang="en-US" sz="1400" dirty="0">
                  <a:effectLst/>
                  <a:latin typeface="Berlin Sans FB" panose="020E0602020502020306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Text Box 978">
              <a:extLst>
                <a:ext uri="{FF2B5EF4-FFF2-40B4-BE49-F238E27FC236}">
                  <a16:creationId xmlns:a16="http://schemas.microsoft.com/office/drawing/2014/main" id="{ED58B8DE-F53C-4621-AA6B-D7F19CB491D9}"/>
                </a:ext>
              </a:extLst>
            </p:cNvPr>
            <p:cNvSpPr txBox="1"/>
            <p:nvPr/>
          </p:nvSpPr>
          <p:spPr>
            <a:xfrm>
              <a:off x="522531" y="122058"/>
              <a:ext cx="115914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Text Box 979">
              <a:extLst>
                <a:ext uri="{FF2B5EF4-FFF2-40B4-BE49-F238E27FC236}">
                  <a16:creationId xmlns:a16="http://schemas.microsoft.com/office/drawing/2014/main" id="{3CAFA940-E64D-4920-B4BC-C8C0401DE82C}"/>
                </a:ext>
              </a:extLst>
            </p:cNvPr>
            <p:cNvSpPr txBox="1"/>
            <p:nvPr/>
          </p:nvSpPr>
          <p:spPr>
            <a:xfrm>
              <a:off x="498457" y="1185251"/>
              <a:ext cx="1080770" cy="38481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Lights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Slow Ding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3" name="AutoShape 24">
            <a:extLst>
              <a:ext uri="{FF2B5EF4-FFF2-40B4-BE49-F238E27FC236}">
                <a16:creationId xmlns:a16="http://schemas.microsoft.com/office/drawing/2014/main" id="{8B888113-0E26-442E-954E-BE08EE4E969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88351" y="6287660"/>
            <a:ext cx="1056245" cy="56750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4">
            <a:extLst>
              <a:ext uri="{FF2B5EF4-FFF2-40B4-BE49-F238E27FC236}">
                <a16:creationId xmlns:a16="http://schemas.microsoft.com/office/drawing/2014/main" id="{828A55AF-2A2F-4889-8630-42500D0F9FD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936425" y="7194575"/>
            <a:ext cx="1457574" cy="1321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24">
            <a:extLst>
              <a:ext uri="{FF2B5EF4-FFF2-40B4-BE49-F238E27FC236}">
                <a16:creationId xmlns:a16="http://schemas.microsoft.com/office/drawing/2014/main" id="{5B289618-126E-4447-8F28-9BFB433993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5558" y="6534373"/>
            <a:ext cx="1978986" cy="190129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" name="AutoShape 24">
            <a:extLst>
              <a:ext uri="{FF2B5EF4-FFF2-40B4-BE49-F238E27FC236}">
                <a16:creationId xmlns:a16="http://schemas.microsoft.com/office/drawing/2014/main" id="{9E8F3A94-E1DB-40F0-BAD4-AFAA651486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72837" y="6944715"/>
            <a:ext cx="1701505" cy="5239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3D9C7178-2B2B-4A4E-8C96-A45DAC0A2985}"/>
              </a:ext>
            </a:extLst>
          </p:cNvPr>
          <p:cNvSpPr txBox="1"/>
          <p:nvPr/>
        </p:nvSpPr>
        <p:spPr>
          <a:xfrm>
            <a:off x="2488896" y="5589823"/>
            <a:ext cx="265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PILLOW SPEAKER</a:t>
            </a:r>
          </a:p>
        </p:txBody>
      </p:sp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id="{ED2E736F-AEF4-4412-ADAE-B34B13BE2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04" y="9359101"/>
            <a:ext cx="924041" cy="4990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651F-2615-426D-88F8-38101425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98FA-9F4C-4754-BD32-FA8C0B280607}" type="datetime1">
              <a:rPr lang="en-US" smtClean="0"/>
              <a:t>6/8/2023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E2E008C-9CDD-4C6A-A93C-39BDE23F980D}"/>
              </a:ext>
            </a:extLst>
          </p:cNvPr>
          <p:cNvSpPr txBox="1"/>
          <p:nvPr/>
        </p:nvSpPr>
        <p:spPr>
          <a:xfrm>
            <a:off x="1772837" y="42567"/>
            <a:ext cx="426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SFI: ENTERPRISE DEVICES – 2 South 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972813D0-9ADD-4955-A7EA-0549896C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11" y="7676615"/>
            <a:ext cx="874728" cy="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Overhead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Light Controls</a:t>
            </a:r>
          </a:p>
        </p:txBody>
      </p: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98236C66-3235-48EA-9584-2C0D6EBEC7C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3472" y="7220888"/>
            <a:ext cx="460446" cy="43816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2">
            <a:extLst>
              <a:ext uri="{FF2B5EF4-FFF2-40B4-BE49-F238E27FC236}">
                <a16:creationId xmlns:a16="http://schemas.microsoft.com/office/drawing/2014/main" id="{BBB92C6F-B7E7-4C10-AE9C-5CD5B05C0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806" y="7990924"/>
            <a:ext cx="591418" cy="2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TV Controls</a:t>
            </a:r>
          </a:p>
        </p:txBody>
      </p:sp>
      <p:sp>
        <p:nvSpPr>
          <p:cNvPr id="71" name="Right Brace 70">
            <a:extLst>
              <a:ext uri="{FF2B5EF4-FFF2-40B4-BE49-F238E27FC236}">
                <a16:creationId xmlns:a16="http://schemas.microsoft.com/office/drawing/2014/main" id="{BA9AA0DE-E2D7-4AA6-92E3-5F66EC9BD78E}"/>
              </a:ext>
            </a:extLst>
          </p:cNvPr>
          <p:cNvSpPr/>
          <p:nvPr/>
        </p:nvSpPr>
        <p:spPr>
          <a:xfrm>
            <a:off x="4119889" y="7286227"/>
            <a:ext cx="171450" cy="163385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58C4E98F-BC12-460E-975A-BA376F2CC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500" y="781368"/>
            <a:ext cx="1104900" cy="2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  <a:endParaRPr lang="en-US" sz="1600" b="1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2614FE12-73A9-47EA-BEB7-73C1B1543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20" y="1518033"/>
            <a:ext cx="1972117" cy="790048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Auxiliary Jack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For a specialty call cord (touch pad, squeeze ball, etc.) It will initiate a patient call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24">
            <a:extLst>
              <a:ext uri="{FF2B5EF4-FFF2-40B4-BE49-F238E27FC236}">
                <a16:creationId xmlns:a16="http://schemas.microsoft.com/office/drawing/2014/main" id="{EAE60672-FFFC-4791-A101-2A1AD4A42B5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1728" y="969094"/>
            <a:ext cx="1" cy="275291"/>
          </a:xfrm>
          <a:prstGeom prst="straightConnector1">
            <a:avLst/>
          </a:prstGeom>
          <a:noFill/>
          <a:ln w="190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" name="Picture 9" descr="Patient Station Enhanced Single">
            <a:extLst>
              <a:ext uri="{FF2B5EF4-FFF2-40B4-BE49-F238E27FC236}">
                <a16:creationId xmlns:a16="http://schemas.microsoft.com/office/drawing/2014/main" id="{C5E21E84-9B95-4D68-A4A9-48527622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49" y="1293236"/>
            <a:ext cx="3874504" cy="240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AutoShape 24">
            <a:extLst>
              <a:ext uri="{FF2B5EF4-FFF2-40B4-BE49-F238E27FC236}">
                <a16:creationId xmlns:a16="http://schemas.microsoft.com/office/drawing/2014/main" id="{061688FD-19AE-4F61-B9A7-4802BDD783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199" y="2308081"/>
            <a:ext cx="1804935" cy="12386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AFD6F8-1DA8-490C-AB7B-E853D5CE5992}"/>
              </a:ext>
            </a:extLst>
          </p:cNvPr>
          <p:cNvGrpSpPr/>
          <p:nvPr/>
        </p:nvGrpSpPr>
        <p:grpSpPr>
          <a:xfrm>
            <a:off x="5949615" y="2785087"/>
            <a:ext cx="1904044" cy="1371896"/>
            <a:chOff x="-356885" y="-25287"/>
            <a:chExt cx="1809038" cy="1463040"/>
          </a:xfrm>
          <a:noFill/>
        </p:grpSpPr>
        <p:sp>
          <p:nvSpPr>
            <p:cNvPr id="64" name="Text Box 37">
              <a:extLst>
                <a:ext uri="{FF2B5EF4-FFF2-40B4-BE49-F238E27FC236}">
                  <a16:creationId xmlns:a16="http://schemas.microsoft.com/office/drawing/2014/main" id="{D29EF9A2-0DA9-4ED0-A58D-89C473ED8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885" y="-25287"/>
              <a:ext cx="1809038" cy="14630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Code Blue </a:t>
              </a:r>
              <a:endParaRPr lang="en-US" sz="105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  <a:endParaRPr lang="en-US" sz="12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990">
              <a:extLst>
                <a:ext uri="{FF2B5EF4-FFF2-40B4-BE49-F238E27FC236}">
                  <a16:creationId xmlns:a16="http://schemas.microsoft.com/office/drawing/2014/main" id="{3307A62F-CE22-4495-AA80-380A7C3C36A7}"/>
                </a:ext>
              </a:extLst>
            </p:cNvPr>
            <p:cNvSpPr txBox="1"/>
            <p:nvPr/>
          </p:nvSpPr>
          <p:spPr>
            <a:xfrm>
              <a:off x="138077" y="553631"/>
              <a:ext cx="931190" cy="400100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Cascade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Warble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E482F4C1-0E66-4954-AB96-5D56E946A7F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05" y="3325201"/>
            <a:ext cx="455419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D972DF9F-092B-4F20-8F79-C9E60A5DC341}"/>
              </a:ext>
            </a:extLst>
          </p:cNvPr>
          <p:cNvGrpSpPr/>
          <p:nvPr/>
        </p:nvGrpSpPr>
        <p:grpSpPr>
          <a:xfrm>
            <a:off x="5778553" y="1469810"/>
            <a:ext cx="1993847" cy="1570131"/>
            <a:chOff x="0" y="0"/>
            <a:chExt cx="2066925" cy="1350645"/>
          </a:xfrm>
          <a:noFill/>
        </p:grpSpPr>
        <p:sp>
          <p:nvSpPr>
            <p:cNvPr id="80" name="Text Box 37">
              <a:extLst>
                <a:ext uri="{FF2B5EF4-FFF2-40B4-BE49-F238E27FC236}">
                  <a16:creationId xmlns:a16="http://schemas.microsoft.com/office/drawing/2014/main" id="{CF4E529E-07F8-4B9D-8809-249F674C7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066925" cy="135064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Berlin Sans FB" panose="020E0602020502020306" pitchFamily="34" charset="0"/>
                  <a:cs typeface="Times New Roman" panose="02020603050405020304" pitchFamily="18" charset="0"/>
                </a:rPr>
                <a:t>Staff Assist Button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Staff will press this button to initiate an urgent alert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2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 Box 991">
              <a:extLst>
                <a:ext uri="{FF2B5EF4-FFF2-40B4-BE49-F238E27FC236}">
                  <a16:creationId xmlns:a16="http://schemas.microsoft.com/office/drawing/2014/main" id="{C4683BC5-2141-49EF-A1B9-2986231F0E7A}"/>
                </a:ext>
              </a:extLst>
            </p:cNvPr>
            <p:cNvSpPr txBox="1"/>
            <p:nvPr/>
          </p:nvSpPr>
          <p:spPr>
            <a:xfrm>
              <a:off x="516494" y="569297"/>
              <a:ext cx="1085710" cy="317882"/>
            </a:xfrm>
            <a:prstGeom prst="rect">
              <a:avLst/>
            </a:prstGeom>
            <a:grp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Lights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 Ding</a:t>
              </a:r>
              <a:endParaRPr lang="en-US" sz="12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E0C88DD-B30F-4F0D-999B-37EC22BE8F72}"/>
              </a:ext>
            </a:extLst>
          </p:cNvPr>
          <p:cNvGrpSpPr/>
          <p:nvPr/>
        </p:nvGrpSpPr>
        <p:grpSpPr>
          <a:xfrm>
            <a:off x="3119184" y="3907049"/>
            <a:ext cx="2202447" cy="1364970"/>
            <a:chOff x="28965" y="515085"/>
            <a:chExt cx="2209800" cy="926607"/>
          </a:xfrm>
        </p:grpSpPr>
        <p:sp>
          <p:nvSpPr>
            <p:cNvPr id="177" name="Text Box 41">
              <a:extLst>
                <a:ext uri="{FF2B5EF4-FFF2-40B4-BE49-F238E27FC236}">
                  <a16:creationId xmlns:a16="http://schemas.microsoft.com/office/drawing/2014/main" id="{8F83F759-24B7-4BF6-9BC7-13D63F2C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65" y="515085"/>
              <a:ext cx="2209800" cy="7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Cord Out / Plug out</a:t>
              </a:r>
              <a:endParaRPr lang="en-US" sz="1100" b="1" dirty="0"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Occurs when the Pillow Speaker or Call Cord has been removed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11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r>
                <a:rPr lang="en-US" sz="7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4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Text Box 962">
              <a:extLst>
                <a:ext uri="{FF2B5EF4-FFF2-40B4-BE49-F238E27FC236}">
                  <a16:creationId xmlns:a16="http://schemas.microsoft.com/office/drawing/2014/main" id="{07F4B4D8-8091-46BF-95B4-82506349404E}"/>
                </a:ext>
              </a:extLst>
            </p:cNvPr>
            <p:cNvSpPr txBox="1"/>
            <p:nvPr/>
          </p:nvSpPr>
          <p:spPr>
            <a:xfrm>
              <a:off x="461858" y="1018611"/>
              <a:ext cx="1302674" cy="4230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 Light</a:t>
              </a:r>
              <a:endParaRPr lang="en-US" sz="1400" b="1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Medium Ding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rgbClr val="FFC000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5 sec grace</a:t>
              </a:r>
              <a:endParaRPr lang="en-US" sz="1400" b="1" dirty="0">
                <a:solidFill>
                  <a:srgbClr val="FFC000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CBD857E-695D-4633-8D39-5B8FAC2503EF}"/>
              </a:ext>
            </a:extLst>
          </p:cNvPr>
          <p:cNvSpPr txBox="1"/>
          <p:nvPr/>
        </p:nvSpPr>
        <p:spPr>
          <a:xfrm>
            <a:off x="2070948" y="4040320"/>
            <a:ext cx="724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PILLOW SPEAKER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40C920-4DAE-4D19-A352-CA197F82F654}"/>
              </a:ext>
            </a:extLst>
          </p:cNvPr>
          <p:cNvCxnSpPr>
            <a:cxnSpLocks/>
          </p:cNvCxnSpPr>
          <p:nvPr/>
        </p:nvCxnSpPr>
        <p:spPr>
          <a:xfrm flipH="1">
            <a:off x="5393999" y="2924697"/>
            <a:ext cx="539694" cy="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F2EEA93-2663-4F25-B676-7117963A23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5856" y="4599248"/>
            <a:ext cx="548688" cy="6523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473859-4EE7-445A-898C-08EE49FBD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802" y="7712368"/>
            <a:ext cx="479575" cy="5524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381D8B8-E27F-4298-BA34-C954A7879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5384" y="6522227"/>
            <a:ext cx="502920" cy="5928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2CB0885-F9E5-4AE7-923D-776D5767D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483" t="54280" r="13127" b="21603"/>
          <a:stretch/>
        </p:blipFill>
        <p:spPr>
          <a:xfrm>
            <a:off x="5165474" y="6864202"/>
            <a:ext cx="267084" cy="1241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01DD447-D105-4095-BC12-641B5F32DC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3554" y="7680391"/>
            <a:ext cx="502920" cy="58446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0A0C487-77C7-4772-A49B-7925DDF3FEAB}"/>
              </a:ext>
            </a:extLst>
          </p:cNvPr>
          <p:cNvSpPr txBox="1"/>
          <p:nvPr/>
        </p:nvSpPr>
        <p:spPr>
          <a:xfrm>
            <a:off x="237578" y="4438836"/>
            <a:ext cx="2637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IF STAFF WANT TO REMOVE ANY CORD FROM THE PATIENT STATION AND NOT INITIATE AN ALARM.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UNPLUG THE DEVICE</a:t>
            </a:r>
          </a:p>
          <a:p>
            <a:pPr marL="228600" indent="-228600">
              <a:buAutoNum type="arabicPeriod"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</a:rPr>
              <a:t>PRESS THE CANCEL BUTTON WITHIN 5 SECONDS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ACC3C9F-590A-43D0-8763-1A32FAEEA3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971953">
            <a:off x="2444521" y="2920573"/>
            <a:ext cx="2158646" cy="3121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E31475C-5B28-47AF-AC1E-CAC643FB5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3103" y="2534636"/>
            <a:ext cx="804742" cy="146316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9B93AF6-F6EF-43B0-A989-CF8629AE7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505000">
            <a:off x="2134313" y="2989355"/>
            <a:ext cx="944741" cy="93984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98B91-D5B8-4221-A912-02D9BB3930A6}"/>
              </a:ext>
            </a:extLst>
          </p:cNvPr>
          <p:cNvCxnSpPr>
            <a:cxnSpLocks/>
          </p:cNvCxnSpPr>
          <p:nvPr/>
        </p:nvCxnSpPr>
        <p:spPr>
          <a:xfrm flipH="1">
            <a:off x="5301031" y="1678067"/>
            <a:ext cx="540596" cy="54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78C9621-1C90-1801-D677-0BCC35B48BEB}"/>
              </a:ext>
            </a:extLst>
          </p:cNvPr>
          <p:cNvGrpSpPr/>
          <p:nvPr/>
        </p:nvGrpSpPr>
        <p:grpSpPr>
          <a:xfrm>
            <a:off x="5915867" y="2074380"/>
            <a:ext cx="457200" cy="548640"/>
            <a:chOff x="0" y="0"/>
            <a:chExt cx="658368" cy="6766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8A2290-2F69-4FA7-93FA-9B9A8DC392EA}"/>
                </a:ext>
              </a:extLst>
            </p:cNvPr>
            <p:cNvGrpSpPr/>
            <p:nvPr/>
          </p:nvGrpSpPr>
          <p:grpSpPr>
            <a:xfrm>
              <a:off x="0" y="0"/>
              <a:ext cx="658368" cy="676656"/>
              <a:chOff x="0" y="0"/>
              <a:chExt cx="658368" cy="676656"/>
            </a:xfrm>
          </p:grpSpPr>
          <p:pic>
            <p:nvPicPr>
              <p:cNvPr id="14" name="Picture 13" descr="CorrLight_R_float_rgbwithtwocolors copy">
                <a:extLst>
                  <a:ext uri="{FF2B5EF4-FFF2-40B4-BE49-F238E27FC236}">
                    <a16:creationId xmlns:a16="http://schemas.microsoft.com/office/drawing/2014/main" id="{E3CEE73B-AB8C-31B1-CB53-5322DA72DD37}"/>
                  </a:ext>
                </a:extLst>
              </p:cNvPr>
              <p:cNvPicPr/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0" y="0"/>
                <a:ext cx="658368" cy="676656"/>
              </a:xfrm>
              <a:prstGeom prst="rect">
                <a:avLst/>
              </a:prstGeom>
              <a:noFill/>
            </p:spPr>
          </p:pic>
          <p:sp>
            <p:nvSpPr>
              <p:cNvPr id="15" name="Freeform 979">
                <a:extLst>
                  <a:ext uri="{FF2B5EF4-FFF2-40B4-BE49-F238E27FC236}">
                    <a16:creationId xmlns:a16="http://schemas.microsoft.com/office/drawing/2014/main" id="{71C748D3-3EE3-409D-185B-6ADA1E615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47" y="95201"/>
                <a:ext cx="195682" cy="165565"/>
              </a:xfrm>
              <a:custGeom>
                <a:avLst/>
                <a:gdLst/>
                <a:ahLst/>
                <a:cxnLst>
                  <a:cxn ang="0">
                    <a:pos x="17" y="1010"/>
                  </a:cxn>
                  <a:cxn ang="0">
                    <a:pos x="1136" y="1312"/>
                  </a:cxn>
                  <a:cxn ang="0">
                    <a:pos x="1590" y="1380"/>
                  </a:cxn>
                  <a:cxn ang="0">
                    <a:pos x="1605" y="345"/>
                  </a:cxn>
                  <a:cxn ang="0">
                    <a:pos x="1305" y="315"/>
                  </a:cxn>
                  <a:cxn ang="0">
                    <a:pos x="0" y="0"/>
                  </a:cxn>
                  <a:cxn ang="0">
                    <a:pos x="17" y="1010"/>
                  </a:cxn>
                </a:cxnLst>
                <a:rect l="0" t="0" r="r" b="b"/>
                <a:pathLst>
                  <a:path w="1605" h="1380">
                    <a:moveTo>
                      <a:pt x="17" y="1010"/>
                    </a:moveTo>
                    <a:lnTo>
                      <a:pt x="1136" y="1312"/>
                    </a:lnTo>
                    <a:lnTo>
                      <a:pt x="1590" y="1380"/>
                    </a:lnTo>
                    <a:lnTo>
                      <a:pt x="1605" y="345"/>
                    </a:lnTo>
                    <a:lnTo>
                      <a:pt x="1305" y="315"/>
                    </a:lnTo>
                    <a:lnTo>
                      <a:pt x="0" y="0"/>
                    </a:lnTo>
                    <a:lnTo>
                      <a:pt x="17" y="10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E48D42B-3142-1051-9F94-39D9B972E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799" y="273323"/>
                <a:ext cx="23470" cy="1205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43DDB61-9C43-5DB9-34D6-3D82A04007B7}"/>
                  </a:ext>
                </a:extLst>
              </p:cNvPr>
              <p:cNvGrpSpPr/>
              <p:nvPr/>
            </p:nvGrpSpPr>
            <p:grpSpPr>
              <a:xfrm>
                <a:off x="263347" y="152043"/>
                <a:ext cx="299922" cy="490428"/>
                <a:chOff x="263347" y="152043"/>
                <a:chExt cx="299922" cy="49042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039FF1A-D13E-53BD-C5CF-4EA5189AD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796" y="152043"/>
                  <a:ext cx="23470" cy="10977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64EC0BD-ED85-4629-2BAE-B13CD1EADF61}"/>
                    </a:ext>
                  </a:extLst>
                </p:cNvPr>
                <p:cNvGrpSpPr/>
                <p:nvPr/>
              </p:nvGrpSpPr>
              <p:grpSpPr>
                <a:xfrm>
                  <a:off x="263347" y="215079"/>
                  <a:ext cx="299922" cy="427392"/>
                  <a:chOff x="263347" y="215079"/>
                  <a:chExt cx="299922" cy="427392"/>
                </a:xfrm>
              </p:grpSpPr>
              <p:sp>
                <p:nvSpPr>
                  <p:cNvPr id="20" name="Freeform 978">
                    <a:extLst>
                      <a:ext uri="{FF2B5EF4-FFF2-40B4-BE49-F238E27FC236}">
                        <a16:creationId xmlns:a16="http://schemas.microsoft.com/office/drawing/2014/main" id="{37A66EB8-5AD0-86BB-A7FE-046F9AC091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215079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1" name="Freeform 978">
                    <a:extLst>
                      <a:ext uri="{FF2B5EF4-FFF2-40B4-BE49-F238E27FC236}">
                        <a16:creationId xmlns:a16="http://schemas.microsoft.com/office/drawing/2014/main" id="{AA7A0A76-9FF1-5999-7FB0-850CBBC78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47" y="472254"/>
                    <a:ext cx="195682" cy="165565"/>
                  </a:xfrm>
                  <a:custGeom>
                    <a:avLst/>
                    <a:gdLst/>
                    <a:ahLst/>
                    <a:cxnLst>
                      <a:cxn ang="0">
                        <a:pos x="17" y="1010"/>
                      </a:cxn>
                      <a:cxn ang="0">
                        <a:pos x="1136" y="1312"/>
                      </a:cxn>
                      <a:cxn ang="0">
                        <a:pos x="1590" y="1380"/>
                      </a:cxn>
                      <a:cxn ang="0">
                        <a:pos x="1605" y="300"/>
                      </a:cxn>
                      <a:cxn ang="0">
                        <a:pos x="1305" y="315"/>
                      </a:cxn>
                      <a:cxn ang="0">
                        <a:pos x="0" y="0"/>
                      </a:cxn>
                      <a:cxn ang="0">
                        <a:pos x="17" y="1010"/>
                      </a:cxn>
                    </a:cxnLst>
                    <a:rect l="0" t="0" r="r" b="b"/>
                    <a:pathLst>
                      <a:path w="1605" h="1380">
                        <a:moveTo>
                          <a:pt x="17" y="1010"/>
                        </a:moveTo>
                        <a:lnTo>
                          <a:pt x="1136" y="1312"/>
                        </a:lnTo>
                        <a:lnTo>
                          <a:pt x="1590" y="1380"/>
                        </a:lnTo>
                        <a:lnTo>
                          <a:pt x="1605" y="300"/>
                        </a:lnTo>
                        <a:lnTo>
                          <a:pt x="1305" y="315"/>
                        </a:lnTo>
                        <a:lnTo>
                          <a:pt x="0" y="0"/>
                        </a:lnTo>
                        <a:lnTo>
                          <a:pt x="17" y="101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68681B-1F66-062C-7850-457984BB52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9799" y="521897"/>
                    <a:ext cx="23470" cy="120574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</p:grpSp>
        <p:sp>
          <p:nvSpPr>
            <p:cNvPr id="11" name="Freeform 979">
              <a:extLst>
                <a:ext uri="{FF2B5EF4-FFF2-40B4-BE49-F238E27FC236}">
                  <a16:creationId xmlns:a16="http://schemas.microsoft.com/office/drawing/2014/main" id="{8E54CB6C-3E8E-0370-28CB-AA4F33ABF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47" y="342851"/>
              <a:ext cx="195682" cy="165565"/>
            </a:xfrm>
            <a:custGeom>
              <a:avLst/>
              <a:gdLst/>
              <a:ahLst/>
              <a:cxnLst>
                <a:cxn ang="0">
                  <a:pos x="17" y="1010"/>
                </a:cxn>
                <a:cxn ang="0">
                  <a:pos x="1136" y="1312"/>
                </a:cxn>
                <a:cxn ang="0">
                  <a:pos x="1590" y="1380"/>
                </a:cxn>
                <a:cxn ang="0">
                  <a:pos x="1605" y="345"/>
                </a:cxn>
                <a:cxn ang="0">
                  <a:pos x="1305" y="315"/>
                </a:cxn>
                <a:cxn ang="0">
                  <a:pos x="0" y="0"/>
                </a:cxn>
                <a:cxn ang="0">
                  <a:pos x="17" y="1010"/>
                </a:cxn>
              </a:cxnLst>
              <a:rect l="0" t="0" r="r" b="b"/>
              <a:pathLst>
                <a:path w="1605" h="1380">
                  <a:moveTo>
                    <a:pt x="17" y="1010"/>
                  </a:moveTo>
                  <a:lnTo>
                    <a:pt x="1136" y="1312"/>
                  </a:lnTo>
                  <a:lnTo>
                    <a:pt x="1590" y="1380"/>
                  </a:lnTo>
                  <a:lnTo>
                    <a:pt x="1605" y="345"/>
                  </a:lnTo>
                  <a:lnTo>
                    <a:pt x="1305" y="315"/>
                  </a:lnTo>
                  <a:lnTo>
                    <a:pt x="0" y="0"/>
                  </a:lnTo>
                  <a:lnTo>
                    <a:pt x="17" y="10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707DA5-D50D-1F6B-BB97-181E36ABF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96" y="418743"/>
              <a:ext cx="23470" cy="10977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51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950F3F8-5C0B-46FA-BC01-EB7427F849CF}"/>
              </a:ext>
            </a:extLst>
          </p:cNvPr>
          <p:cNvSpPr txBox="1"/>
          <p:nvPr/>
        </p:nvSpPr>
        <p:spPr>
          <a:xfrm>
            <a:off x="934150" y="634316"/>
            <a:ext cx="56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+mj-lt"/>
              </a:rPr>
              <a:t>2-JACK AUXILIARY JACK STATION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FD479FD4-3264-4474-B1C3-E51E5C5EC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265" y="1002433"/>
            <a:ext cx="95072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Cancel Button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2486EE-5B8A-4673-BB47-45AF6876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874" y="1396635"/>
            <a:ext cx="1641880" cy="1931228"/>
          </a:xfrm>
          <a:prstGeom prst="rect">
            <a:avLst/>
          </a:prstGeom>
        </p:spPr>
      </p:pic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F029EDA-17B2-4588-AFD5-3A130402B4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8401" y="2737087"/>
            <a:ext cx="76104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86736F-5D8D-46C8-9F64-29558923437E}"/>
              </a:ext>
            </a:extLst>
          </p:cNvPr>
          <p:cNvCxnSpPr/>
          <p:nvPr/>
        </p:nvCxnSpPr>
        <p:spPr>
          <a:xfrm flipH="1">
            <a:off x="4167905" y="2737087"/>
            <a:ext cx="731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AutoShape 24">
            <a:extLst>
              <a:ext uri="{FF2B5EF4-FFF2-40B4-BE49-F238E27FC236}">
                <a16:creationId xmlns:a16="http://schemas.microsoft.com/office/drawing/2014/main" id="{EEE8267C-4B48-4B7D-86F8-7C8639AB21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63614" y="1163592"/>
            <a:ext cx="18031" cy="46697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36F77-B935-46F9-9348-BFA9D6CBE8D0}"/>
              </a:ext>
            </a:extLst>
          </p:cNvPr>
          <p:cNvGrpSpPr/>
          <p:nvPr/>
        </p:nvGrpSpPr>
        <p:grpSpPr>
          <a:xfrm>
            <a:off x="945933" y="1704512"/>
            <a:ext cx="1603031" cy="1193007"/>
            <a:chOff x="610572" y="2167405"/>
            <a:chExt cx="1603031" cy="1193007"/>
          </a:xfrm>
        </p:grpSpPr>
        <p:sp>
          <p:nvSpPr>
            <p:cNvPr id="24" name="Text Box 43">
              <a:extLst>
                <a:ext uri="{FF2B5EF4-FFF2-40B4-BE49-F238E27FC236}">
                  <a16:creationId xmlns:a16="http://schemas.microsoft.com/office/drawing/2014/main" id="{454AC85D-3166-4B3A-B4BF-10D94F7E1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572" y="2167405"/>
              <a:ext cx="1603031" cy="1193007"/>
            </a:xfrm>
            <a:prstGeom prst="rect">
              <a:avLst/>
            </a:prstGeom>
            <a:noFill/>
            <a:ln w="9525">
              <a:noFill/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Chair Alarm</a:t>
              </a:r>
            </a:p>
            <a:p>
              <a:r>
                <a:rPr lang="en-US" sz="1050" dirty="0">
                  <a:ea typeface="Berlin Sans FB" panose="020E0602020502020306" pitchFamily="34" charset="0"/>
                  <a:cs typeface="Times New Roman" panose="02020603050405020304" pitchFamily="18" charset="0"/>
                </a:rPr>
                <a:t>Console – Immediately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	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   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solidFill>
                  <a:schemeClr val="accent6"/>
                </a:solidFill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457450" algn="l"/>
                </a:tabLst>
              </a:pPr>
              <a:endPara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808080"/>
                  </a:solidFill>
                  <a:effectLst/>
                  <a:latin typeface="Tahoma" panose="020B0604030504040204" pitchFamily="34" charset="0"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latin typeface="Berlin Sans FB" panose="020E0602020502020306" pitchFamily="34" charset="0"/>
                <a:ea typeface="Berlin Sans FB" panose="020E0602020502020306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040">
              <a:extLst>
                <a:ext uri="{FF2B5EF4-FFF2-40B4-BE49-F238E27FC236}">
                  <a16:creationId xmlns:a16="http://schemas.microsoft.com/office/drawing/2014/main" id="{001B570B-A844-4585-A1AB-7836BF7FE11C}"/>
                </a:ext>
              </a:extLst>
            </p:cNvPr>
            <p:cNvSpPr txBox="1"/>
            <p:nvPr/>
          </p:nvSpPr>
          <p:spPr>
            <a:xfrm>
              <a:off x="1144402" y="2702159"/>
              <a:ext cx="761040" cy="54815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Flashing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Light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dirty="0">
                  <a:solidFill>
                    <a:schemeClr val="accent6"/>
                  </a:solidFill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Fast</a:t>
              </a:r>
              <a:r>
                <a:rPr lang="en-US" sz="1050" b="1" dirty="0">
                  <a:solidFill>
                    <a:schemeClr val="accent6"/>
                  </a:solidFill>
                  <a:effectLst/>
                  <a:latin typeface="+mj-lt"/>
                  <a:ea typeface="Berlin Sans FB" panose="020E0602020502020306" pitchFamily="34" charset="0"/>
                  <a:cs typeface="Times New Roman" panose="02020603050405020304" pitchFamily="18" charset="0"/>
                </a:rPr>
                <a:t> Ding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ea typeface="Berlin Sans FB" panose="020E0602020502020306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28" name="Text Box 43">
            <a:extLst>
              <a:ext uri="{FF2B5EF4-FFF2-40B4-BE49-F238E27FC236}">
                <a16:creationId xmlns:a16="http://schemas.microsoft.com/office/drawing/2014/main" id="{D40F9D57-DC8E-4B97-8325-F45778E93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242" y="1706460"/>
            <a:ext cx="1603031" cy="1114570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Chair Alarm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</a:p>
          <a:p>
            <a:endParaRPr lang="en-US" sz="1050" dirty="0"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solidFill>
                <a:schemeClr val="accent6"/>
              </a:solidFill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050" dirty="0">
              <a:effectLst/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6A8EA588-BD22-4319-A617-7DFD384F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33" y="3111062"/>
            <a:ext cx="1716981" cy="14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b="1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Cord Out </a:t>
            </a:r>
            <a:endParaRPr lang="en-US" sz="1100" b="1" dirty="0">
              <a:latin typeface="+mj-lt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effectLst/>
                <a:latin typeface="+mj-lt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Call Cord has been removed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11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   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457450" algn="l"/>
              </a:tabLst>
            </a:pPr>
            <a:r>
              <a:rPr lang="en-US" sz="7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  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808080"/>
                </a:solidFill>
                <a:effectLst/>
                <a:latin typeface="Tahoma" panose="020B0604030504040204" pitchFamily="34" charset="0"/>
                <a:ea typeface="Berlin Sans FB" panose="020E0602020502020306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Berlin Sans FB" panose="020E0602020502020306" pitchFamily="34" charset="0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C809AB-78BD-4E44-9CEB-CF60D14AD06F}"/>
              </a:ext>
            </a:extLst>
          </p:cNvPr>
          <p:cNvCxnSpPr/>
          <p:nvPr/>
        </p:nvCxnSpPr>
        <p:spPr>
          <a:xfrm>
            <a:off x="2689906" y="4150854"/>
            <a:ext cx="1003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D4260AF-0B61-4427-8067-5AA63013B55F}"/>
              </a:ext>
            </a:extLst>
          </p:cNvPr>
          <p:cNvCxnSpPr/>
          <p:nvPr/>
        </p:nvCxnSpPr>
        <p:spPr>
          <a:xfrm flipV="1">
            <a:off x="3719743" y="3209907"/>
            <a:ext cx="0" cy="875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9E06D2-84A1-4580-8501-0A36BC7EE92D}"/>
              </a:ext>
            </a:extLst>
          </p:cNvPr>
          <p:cNvCxnSpPr>
            <a:cxnSpLocks/>
          </p:cNvCxnSpPr>
          <p:nvPr/>
        </p:nvCxnSpPr>
        <p:spPr>
          <a:xfrm flipH="1">
            <a:off x="0" y="4731992"/>
            <a:ext cx="7797714" cy="5572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1B6791B-C191-4362-82B8-B60BA41234A1}"/>
              </a:ext>
            </a:extLst>
          </p:cNvPr>
          <p:cNvSpPr txBox="1"/>
          <p:nvPr/>
        </p:nvSpPr>
        <p:spPr>
          <a:xfrm>
            <a:off x="1760212" y="124233"/>
            <a:ext cx="3918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SFI: ENTERPRISE DEVICES – 2 South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FE565-6810-4A78-A0E5-F8C5613FD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68" y="3676944"/>
            <a:ext cx="548688" cy="65232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D28E315-ADFD-48CA-A7BB-DBF6D9EC3F67}"/>
              </a:ext>
            </a:extLst>
          </p:cNvPr>
          <p:cNvSpPr txBox="1"/>
          <p:nvPr/>
        </p:nvSpPr>
        <p:spPr>
          <a:xfrm>
            <a:off x="1490715" y="3699709"/>
            <a:ext cx="10327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54FD37-90F9-4446-AEA6-E76E9EFEA1F3}"/>
              </a:ext>
            </a:extLst>
          </p:cNvPr>
          <p:cNvSpPr txBox="1"/>
          <p:nvPr/>
        </p:nvSpPr>
        <p:spPr>
          <a:xfrm>
            <a:off x="3855692" y="3491960"/>
            <a:ext cx="25855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3F3BAE-EDF8-49CE-8BC9-3D3AF179A1A0}"/>
              </a:ext>
            </a:extLst>
          </p:cNvPr>
          <p:cNvSpPr txBox="1"/>
          <p:nvPr/>
        </p:nvSpPr>
        <p:spPr>
          <a:xfrm>
            <a:off x="5567390" y="2257745"/>
            <a:ext cx="79539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382D5C-E1B6-40E7-8462-533F12E11474}"/>
              </a:ext>
            </a:extLst>
          </p:cNvPr>
          <p:cNvSpPr txBox="1"/>
          <p:nvPr/>
        </p:nvSpPr>
        <p:spPr>
          <a:xfrm>
            <a:off x="1944188" y="4776596"/>
            <a:ext cx="3905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FEATURE BED MODULE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B4598-B555-409F-9704-81C6E8C5A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14" y="5445033"/>
            <a:ext cx="2232039" cy="305975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33D4546-10BA-47B5-8711-DC0939EBB2C5}"/>
              </a:ext>
            </a:extLst>
          </p:cNvPr>
          <p:cNvSpPr txBox="1"/>
          <p:nvPr/>
        </p:nvSpPr>
        <p:spPr>
          <a:xfrm>
            <a:off x="233184" y="5519615"/>
            <a:ext cx="245672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Out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Feature Bed plug has been removed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After 5 seconds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FD0E37-C0A0-41C2-8512-939170787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4" y="6335380"/>
            <a:ext cx="548688" cy="65232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076CB51-3CA3-4663-93E0-5D625C6BABA8}"/>
              </a:ext>
            </a:extLst>
          </p:cNvPr>
          <p:cNvSpPr txBox="1"/>
          <p:nvPr/>
        </p:nvSpPr>
        <p:spPr>
          <a:xfrm>
            <a:off x="862028" y="6373005"/>
            <a:ext cx="99825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Medium 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5 sec grace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D8E45-556A-4859-97CB-158F94A2938B}"/>
              </a:ext>
            </a:extLst>
          </p:cNvPr>
          <p:cNvSpPr txBox="1"/>
          <p:nvPr/>
        </p:nvSpPr>
        <p:spPr>
          <a:xfrm>
            <a:off x="230408" y="7650313"/>
            <a:ext cx="269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STAFF WANT TO REMOVE ANY CORD FROM THE PATIENT STATION AND NOT INITIATE AN ALARM.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UNPLUG THE DEVICE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 THE CANCEL BUTTON WITHIN 5 SECONDS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BB35DC8-4145-4515-BD01-23B26656C21A}"/>
              </a:ext>
            </a:extLst>
          </p:cNvPr>
          <p:cNvSpPr txBox="1"/>
          <p:nvPr/>
        </p:nvSpPr>
        <p:spPr>
          <a:xfrm>
            <a:off x="2862874" y="8577643"/>
            <a:ext cx="2345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Dummy Plug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– Insert the dummy plug to protect the bed connection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44ED366-EFEB-4FB2-99C0-5D756BCFA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874" y="7141943"/>
            <a:ext cx="248122" cy="145197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6CEB440-51BB-4011-BF2B-35047CBEB87C}"/>
              </a:ext>
            </a:extLst>
          </p:cNvPr>
          <p:cNvSpPr txBox="1"/>
          <p:nvPr/>
        </p:nvSpPr>
        <p:spPr>
          <a:xfrm>
            <a:off x="4869593" y="5516760"/>
            <a:ext cx="2817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Bed Exit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Occurs when the alarm on the bed is initiated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Console – Immediately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30AC244-732A-4C43-826A-C9FC5F6EA5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150" y="2192686"/>
            <a:ext cx="597460" cy="70719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E85981AF-8724-413A-BACD-DDAD61C49118}"/>
              </a:ext>
            </a:extLst>
          </p:cNvPr>
          <p:cNvSpPr txBox="1"/>
          <p:nvPr/>
        </p:nvSpPr>
        <p:spPr>
          <a:xfrm>
            <a:off x="4869593" y="7153311"/>
            <a:ext cx="25800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7450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Clear the alarm on the bed then use the cancel button on the Patient Station to clear the alert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B1A669F-4C8D-4C93-8EB9-C5D1573BD696}"/>
              </a:ext>
            </a:extLst>
          </p:cNvPr>
          <p:cNvSpPr txBox="1"/>
          <p:nvPr/>
        </p:nvSpPr>
        <p:spPr>
          <a:xfrm>
            <a:off x="5485784" y="6338336"/>
            <a:ext cx="9554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Flashing Lights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 Light" panose="020F0302020204030204"/>
              <a:ea typeface="Berlin Sans FB" panose="020E0602020502020306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Berlin Sans FB" panose="020E0602020502020306" pitchFamily="34" charset="0"/>
                <a:cs typeface="Times New Roman" panose="02020603050405020304" pitchFamily="18" charset="0"/>
              </a:rPr>
              <a:t>Fast Ding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036E424-9180-406F-9ECE-0C96E2CC6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268" y="9395488"/>
            <a:ext cx="926672" cy="49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D0084C-F68B-47CE-85EA-D58F22955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578" y="6276004"/>
            <a:ext cx="597460" cy="7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DC697A-CCD3-4817-B9F7-2B36314B2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930" y="2187876"/>
            <a:ext cx="597460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0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38880</TotalTime>
  <Words>2445</Words>
  <Application>Microsoft Office PowerPoint</Application>
  <PresentationFormat>Custom</PresentationFormat>
  <Paragraphs>911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Tahoma</vt:lpstr>
      <vt:lpstr>Office Theme</vt:lpstr>
      <vt:lpstr>Enterprise Device Training Guide ED</vt:lpstr>
      <vt:lpstr>PowerPoint Presentation</vt:lpstr>
      <vt:lpstr>PowerPoint Presentation</vt:lpstr>
      <vt:lpstr>Enterprise Device Training Guide Imaging</vt:lpstr>
      <vt:lpstr>PowerPoint Presentation</vt:lpstr>
      <vt:lpstr>PowerPoint Presentation</vt:lpstr>
      <vt:lpstr>Enterprise Device Training Guide 2 South</vt:lpstr>
      <vt:lpstr>PowerPoint Presentation</vt:lpstr>
      <vt:lpstr>PowerPoint Presentation</vt:lpstr>
      <vt:lpstr>PowerPoint Presentation</vt:lpstr>
      <vt:lpstr>Enterprise Device Training Guide 3 South</vt:lpstr>
      <vt:lpstr>PowerPoint Presentation</vt:lpstr>
      <vt:lpstr>PowerPoint Presentation</vt:lpstr>
      <vt:lpstr>PowerPoint Presentation</vt:lpstr>
      <vt:lpstr>Enterprise Device Training Guide 3 North</vt:lpstr>
      <vt:lpstr>PowerPoint Presentation</vt:lpstr>
      <vt:lpstr>PowerPoint Presentation</vt:lpstr>
      <vt:lpstr>PowerPoint Presentation</vt:lpstr>
      <vt:lpstr>Enterprise Device Training Guide OR</vt:lpstr>
      <vt:lpstr>PowerPoint Presentation</vt:lpstr>
      <vt:lpstr>Enterprise Device Training Guide 4PRE</vt:lpstr>
      <vt:lpstr>PowerPoint Presentation</vt:lpstr>
      <vt:lpstr>PowerPoint Presentation</vt:lpstr>
      <vt:lpstr>Enterprise Device Training Guide 4PAC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Maddie Oswald</dc:creator>
  <cp:lastModifiedBy>Brittany Zinth</cp:lastModifiedBy>
  <cp:revision>156</cp:revision>
  <cp:lastPrinted>2021-10-20T15:48:24Z</cp:lastPrinted>
  <dcterms:created xsi:type="dcterms:W3CDTF">2018-11-30T16:12:37Z</dcterms:created>
  <dcterms:modified xsi:type="dcterms:W3CDTF">2023-06-08T22:03:11Z</dcterms:modified>
</cp:coreProperties>
</file>