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64" r:id="rId2"/>
    <p:sldId id="265" r:id="rId3"/>
    <p:sldId id="272" r:id="rId4"/>
    <p:sldId id="261" r:id="rId5"/>
    <p:sldId id="273" r:id="rId6"/>
    <p:sldId id="270" r:id="rId7"/>
    <p:sldId id="274" r:id="rId8"/>
    <p:sldId id="275" r:id="rId9"/>
    <p:sldId id="276" r:id="rId10"/>
    <p:sldId id="277" r:id="rId11"/>
    <p:sldId id="278" r:id="rId12"/>
    <p:sldId id="279" r:id="rId13"/>
    <p:sldId id="280" r:id="rId14"/>
    <p:sldId id="281" r:id="rId15"/>
  </p:sldIdLst>
  <p:sldSz cx="6858000" cy="9144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ttany Zinth" initials="BZ" lastIdx="2" clrIdx="0">
    <p:extLst>
      <p:ext uri="{19B8F6BF-5375-455C-9EA6-DF929625EA0E}">
        <p15:presenceInfo xmlns:p15="http://schemas.microsoft.com/office/powerpoint/2012/main" userId="S::bzinth@beaconcom.com::90f2bdad-bf9b-4da3-b1ee-9b3a2530ad1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0BF76"/>
    <a:srgbClr val="EF8B47"/>
    <a:srgbClr val="F3A671"/>
    <a:srgbClr val="A3B8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snapToGrid="0">
      <p:cViewPr varScale="1">
        <p:scale>
          <a:sx n="84" d="100"/>
          <a:sy n="84" d="100"/>
        </p:scale>
        <p:origin x="478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6"/>
          </a:xfrm>
          <a:prstGeom prst="rect">
            <a:avLst/>
          </a:prstGeom>
        </p:spPr>
        <p:txBody>
          <a:bodyPr vert="horz" lIns="91440" tIns="45720" rIns="91440" bIns="45720" rtlCol="0"/>
          <a:lstStyle>
            <a:lvl1pPr algn="r">
              <a:defRPr sz="1200"/>
            </a:lvl1pPr>
          </a:lstStyle>
          <a:p>
            <a:fld id="{51046084-0C54-42B3-A2CF-1840685290D7}" type="datetimeFigureOut">
              <a:rPr lang="en-US" smtClean="0"/>
              <a:t>6/8/2023</a:t>
            </a:fld>
            <a:endParaRPr lang="en-US"/>
          </a:p>
        </p:txBody>
      </p:sp>
      <p:sp>
        <p:nvSpPr>
          <p:cNvPr id="4" name="Slide Image Placeholder 3"/>
          <p:cNvSpPr>
            <a:spLocks noGrp="1" noRot="1" noChangeAspect="1"/>
          </p:cNvSpPr>
          <p:nvPr>
            <p:ph type="sldImg" idx="2"/>
          </p:nvPr>
        </p:nvSpPr>
        <p:spPr>
          <a:xfrm>
            <a:off x="2328863" y="1162050"/>
            <a:ext cx="23526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6"/>
            <a:ext cx="5607050" cy="366077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6"/>
            <a:ext cx="3038475" cy="466726"/>
          </a:xfrm>
          <a:prstGeom prst="rect">
            <a:avLst/>
          </a:prstGeom>
        </p:spPr>
        <p:txBody>
          <a:bodyPr vert="horz" lIns="91440" tIns="45720" rIns="91440" bIns="45720" rtlCol="0" anchor="b"/>
          <a:lstStyle>
            <a:lvl1pPr algn="r">
              <a:defRPr sz="1200"/>
            </a:lvl1pPr>
          </a:lstStyle>
          <a:p>
            <a:fld id="{DC712B47-1C18-4F7D-A599-29E75E8C968B}" type="slidenum">
              <a:rPr lang="en-US" smtClean="0"/>
              <a:t>‹#›</a:t>
            </a:fld>
            <a:endParaRPr lang="en-US"/>
          </a:p>
        </p:txBody>
      </p:sp>
    </p:spTree>
    <p:extLst>
      <p:ext uri="{BB962C8B-B14F-4D97-AF65-F5344CB8AC3E}">
        <p14:creationId xmlns:p14="http://schemas.microsoft.com/office/powerpoint/2010/main" val="1416344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00C01B-BDB2-4A6A-B94E-7202A10779DE}" type="datetimeFigureOut">
              <a:rPr lang="en-US" smtClean="0"/>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47534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00C01B-BDB2-4A6A-B94E-7202A10779DE}" type="datetimeFigureOut">
              <a:rPr lang="en-US" smtClean="0"/>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420223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00C01B-BDB2-4A6A-B94E-7202A10779DE}" type="datetimeFigureOut">
              <a:rPr lang="en-US" smtClean="0"/>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362188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00C01B-BDB2-4A6A-B94E-7202A10779DE}" type="datetimeFigureOut">
              <a:rPr lang="en-US" smtClean="0"/>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3399587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00C01B-BDB2-4A6A-B94E-7202A10779DE}" type="datetimeFigureOut">
              <a:rPr lang="en-US" smtClean="0"/>
              <a:t>6/8/2023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798698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00C01B-BDB2-4A6A-B94E-7202A10779DE}" type="datetimeFigureOut">
              <a:rPr lang="en-US" smtClean="0"/>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358563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00C01B-BDB2-4A6A-B94E-7202A10779DE}" type="datetimeFigureOut">
              <a:rPr lang="en-US" smtClean="0"/>
              <a:t>6/8/2023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236218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00C01B-BDB2-4A6A-B94E-7202A10779DE}" type="datetimeFigureOut">
              <a:rPr lang="en-US" smtClean="0"/>
              <a:t>6/8/2023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234534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0C01B-BDB2-4A6A-B94E-7202A10779DE}" type="datetimeFigureOut">
              <a:rPr lang="en-US" smtClean="0"/>
              <a:t>6/8/2023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221830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E00C01B-BDB2-4A6A-B94E-7202A10779DE}" type="datetimeFigureOut">
              <a:rPr lang="en-US" smtClean="0"/>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1760773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E00C01B-BDB2-4A6A-B94E-7202A10779DE}" type="datetimeFigureOut">
              <a:rPr lang="en-US" smtClean="0"/>
              <a:t>6/8/2023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EFC26-9649-40CA-A43C-AC05F2F2D945}" type="slidenum">
              <a:rPr lang="en-US" smtClean="0"/>
              <a:t>‹#›</a:t>
            </a:fld>
            <a:endParaRPr lang="en-US"/>
          </a:p>
        </p:txBody>
      </p:sp>
    </p:spTree>
    <p:extLst>
      <p:ext uri="{BB962C8B-B14F-4D97-AF65-F5344CB8AC3E}">
        <p14:creationId xmlns:p14="http://schemas.microsoft.com/office/powerpoint/2010/main" val="2513099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E00C01B-BDB2-4A6A-B94E-7202A10779DE}" type="datetimeFigureOut">
              <a:rPr lang="en-US" smtClean="0"/>
              <a:t>6/8/2023</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DBEFC26-9649-40CA-A43C-AC05F2F2D945}" type="slidenum">
              <a:rPr lang="en-US" smtClean="0"/>
              <a:t>‹#›</a:t>
            </a:fld>
            <a:endParaRPr lang="en-US"/>
          </a:p>
        </p:txBody>
      </p:sp>
    </p:spTree>
    <p:extLst>
      <p:ext uri="{BB962C8B-B14F-4D97-AF65-F5344CB8AC3E}">
        <p14:creationId xmlns:p14="http://schemas.microsoft.com/office/powerpoint/2010/main" val="32699897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4179540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3 South</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2360349476"/>
              </p:ext>
            </p:extLst>
          </p:nvPr>
        </p:nvGraphicFramePr>
        <p:xfrm>
          <a:off x="154172" y="929514"/>
          <a:ext cx="1520456" cy="7928737"/>
        </p:xfrm>
        <a:graphic>
          <a:graphicData uri="http://schemas.openxmlformats.org/drawingml/2006/table">
            <a:tbl>
              <a:tblPr firstRow="1" bandRow="1">
                <a:tableStyleId>{5C22544A-7EE6-4342-B048-85BDC9FD1C3A}</a:tableStyleId>
              </a:tblPr>
              <a:tblGrid>
                <a:gridCol w="885958">
                  <a:extLst>
                    <a:ext uri="{9D8B030D-6E8A-4147-A177-3AD203B41FA5}">
                      <a16:colId xmlns:a16="http://schemas.microsoft.com/office/drawing/2014/main" val="1863119884"/>
                    </a:ext>
                  </a:extLst>
                </a:gridCol>
                <a:gridCol w="634498">
                  <a:extLst>
                    <a:ext uri="{9D8B030D-6E8A-4147-A177-3AD203B41FA5}">
                      <a16:colId xmlns:a16="http://schemas.microsoft.com/office/drawing/2014/main" val="1357751720"/>
                    </a:ext>
                  </a:extLst>
                </a:gridCol>
              </a:tblGrid>
              <a:tr h="806331">
                <a:tc>
                  <a:txBody>
                    <a:bodyPr/>
                    <a:lstStyle/>
                    <a:p>
                      <a:pPr algn="ctr"/>
                      <a:r>
                        <a:rPr lang="en-US" sz="1200" dirty="0"/>
                        <a:t>Room #</a:t>
                      </a:r>
                    </a:p>
                  </a:txBody>
                  <a:tcPr anchor="ctr"/>
                </a:tc>
                <a:tc>
                  <a:txBody>
                    <a:bodyPr/>
                    <a:lstStyle/>
                    <a:p>
                      <a:pPr algn="ctr"/>
                      <a:r>
                        <a:rPr lang="en-US" sz="1200" dirty="0"/>
                        <a:t>Dial #</a:t>
                      </a:r>
                    </a:p>
                  </a:txBody>
                  <a:tcPr anchor="ctr"/>
                </a:tc>
                <a:extLst>
                  <a:ext uri="{0D108BD9-81ED-4DB2-BD59-A6C34878D82A}">
                    <a16:rowId xmlns:a16="http://schemas.microsoft.com/office/drawing/2014/main" val="574707832"/>
                  </a:ext>
                </a:extLst>
              </a:tr>
              <a:tr h="339952">
                <a:tc>
                  <a:txBody>
                    <a:bodyPr/>
                    <a:lstStyle/>
                    <a:p>
                      <a:pPr algn="ctr" fontAlgn="b"/>
                      <a:r>
                        <a:rPr lang="en-US" sz="1200" b="0" i="0" u="none" strike="noStrike" dirty="0">
                          <a:solidFill>
                            <a:srgbClr val="000000"/>
                          </a:solidFill>
                          <a:effectLst/>
                          <a:latin typeface="Calibri" panose="020F0502020204030204" pitchFamily="34" charset="0"/>
                        </a:rPr>
                        <a:t>Pt Rm 3102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3102</a:t>
                      </a:r>
                    </a:p>
                  </a:txBody>
                  <a:tcPr marL="0" marR="0" marT="0" marB="0" anchor="ctr"/>
                </a:tc>
                <a:extLst>
                  <a:ext uri="{0D108BD9-81ED-4DB2-BD59-A6C34878D82A}">
                    <a16:rowId xmlns:a16="http://schemas.microsoft.com/office/drawing/2014/main" val="2620584987"/>
                  </a:ext>
                </a:extLst>
              </a:tr>
              <a:tr h="319789">
                <a:tc>
                  <a:txBody>
                    <a:bodyPr/>
                    <a:lstStyle/>
                    <a:p>
                      <a:pPr algn="ctr" fontAlgn="b"/>
                      <a:r>
                        <a:rPr lang="en-US" sz="1200" b="0" i="0" u="none" strike="noStrike">
                          <a:solidFill>
                            <a:srgbClr val="000000"/>
                          </a:solidFill>
                          <a:effectLst/>
                          <a:latin typeface="Calibri" panose="020F0502020204030204" pitchFamily="34" charset="0"/>
                        </a:rPr>
                        <a:t>Pt Rm 3106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3106</a:t>
                      </a:r>
                    </a:p>
                  </a:txBody>
                  <a:tcPr marL="0" marR="0" marT="0" marB="0" anchor="ctr"/>
                </a:tc>
                <a:extLst>
                  <a:ext uri="{0D108BD9-81ED-4DB2-BD59-A6C34878D82A}">
                    <a16:rowId xmlns:a16="http://schemas.microsoft.com/office/drawing/2014/main" val="3094883844"/>
                  </a:ext>
                </a:extLst>
              </a:tr>
              <a:tr h="416745">
                <a:tc>
                  <a:txBody>
                    <a:bodyPr/>
                    <a:lstStyle/>
                    <a:p>
                      <a:pPr algn="ctr" fontAlgn="b"/>
                      <a:r>
                        <a:rPr lang="en-US" sz="1200" b="0" i="0" u="none" strike="noStrike">
                          <a:solidFill>
                            <a:srgbClr val="000000"/>
                          </a:solidFill>
                          <a:effectLst/>
                          <a:latin typeface="Calibri" panose="020F0502020204030204" pitchFamily="34" charset="0"/>
                        </a:rPr>
                        <a:t>Pt Rm 3110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3110</a:t>
                      </a:r>
                    </a:p>
                  </a:txBody>
                  <a:tcPr marL="0" marR="0" marT="0" marB="0" anchor="ctr"/>
                </a:tc>
                <a:extLst>
                  <a:ext uri="{0D108BD9-81ED-4DB2-BD59-A6C34878D82A}">
                    <a16:rowId xmlns:a16="http://schemas.microsoft.com/office/drawing/2014/main" val="767677527"/>
                  </a:ext>
                </a:extLst>
              </a:tr>
              <a:tr h="302296">
                <a:tc>
                  <a:txBody>
                    <a:bodyPr/>
                    <a:lstStyle/>
                    <a:p>
                      <a:pPr algn="ctr" fontAlgn="b"/>
                      <a:r>
                        <a:rPr lang="en-US" sz="1200" b="0" i="0" u="none" strike="noStrike">
                          <a:solidFill>
                            <a:srgbClr val="000000"/>
                          </a:solidFill>
                          <a:effectLst/>
                          <a:latin typeface="Calibri" panose="020F0502020204030204" pitchFamily="34" charset="0"/>
                        </a:rPr>
                        <a:t>Pt Rm 3114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3114</a:t>
                      </a:r>
                    </a:p>
                  </a:txBody>
                  <a:tcPr marL="0" marR="0" marT="0" marB="0" anchor="ctr"/>
                </a:tc>
                <a:extLst>
                  <a:ext uri="{0D108BD9-81ED-4DB2-BD59-A6C34878D82A}">
                    <a16:rowId xmlns:a16="http://schemas.microsoft.com/office/drawing/2014/main" val="1534574263"/>
                  </a:ext>
                </a:extLst>
              </a:tr>
              <a:tr h="302296">
                <a:tc>
                  <a:txBody>
                    <a:bodyPr/>
                    <a:lstStyle/>
                    <a:p>
                      <a:pPr algn="ctr" fontAlgn="b"/>
                      <a:r>
                        <a:rPr lang="en-US" sz="1200" b="0" i="0" u="none" strike="noStrike">
                          <a:solidFill>
                            <a:srgbClr val="000000"/>
                          </a:solidFill>
                          <a:effectLst/>
                          <a:latin typeface="Calibri" panose="020F0502020204030204" pitchFamily="34" charset="0"/>
                        </a:rPr>
                        <a:t>Pt Rm 3118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3118</a:t>
                      </a:r>
                    </a:p>
                  </a:txBody>
                  <a:tcPr marL="0" marR="0" marT="0" marB="0" anchor="ctr"/>
                </a:tc>
                <a:extLst>
                  <a:ext uri="{0D108BD9-81ED-4DB2-BD59-A6C34878D82A}">
                    <a16:rowId xmlns:a16="http://schemas.microsoft.com/office/drawing/2014/main" val="946749000"/>
                  </a:ext>
                </a:extLst>
              </a:tr>
              <a:tr h="302296">
                <a:tc>
                  <a:txBody>
                    <a:bodyPr/>
                    <a:lstStyle/>
                    <a:p>
                      <a:pPr algn="ctr" fontAlgn="b"/>
                      <a:r>
                        <a:rPr lang="en-US" sz="1200" b="0" i="0" u="none" strike="noStrike">
                          <a:solidFill>
                            <a:srgbClr val="000000"/>
                          </a:solidFill>
                          <a:effectLst/>
                          <a:latin typeface="Calibri" panose="020F0502020204030204" pitchFamily="34" charset="0"/>
                        </a:rPr>
                        <a:t>Pt Rm 3122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3122</a:t>
                      </a:r>
                    </a:p>
                  </a:txBody>
                  <a:tcPr marL="0" marR="0" marT="0" marB="0" anchor="ctr"/>
                </a:tc>
                <a:extLst>
                  <a:ext uri="{0D108BD9-81ED-4DB2-BD59-A6C34878D82A}">
                    <a16:rowId xmlns:a16="http://schemas.microsoft.com/office/drawing/2014/main" val="1659534690"/>
                  </a:ext>
                </a:extLst>
              </a:tr>
              <a:tr h="302296">
                <a:tc>
                  <a:txBody>
                    <a:bodyPr/>
                    <a:lstStyle/>
                    <a:p>
                      <a:pPr algn="ctr" fontAlgn="b"/>
                      <a:r>
                        <a:rPr lang="en-US" sz="1200" b="0" i="0" u="none" strike="noStrike">
                          <a:solidFill>
                            <a:srgbClr val="000000"/>
                          </a:solidFill>
                          <a:effectLst/>
                          <a:latin typeface="Calibri" panose="020F0502020204030204" pitchFamily="34" charset="0"/>
                        </a:rPr>
                        <a:t>Pt Rm 3126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3126</a:t>
                      </a:r>
                    </a:p>
                  </a:txBody>
                  <a:tcPr marL="0" marR="0" marT="0" marB="0" anchor="ctr"/>
                </a:tc>
                <a:extLst>
                  <a:ext uri="{0D108BD9-81ED-4DB2-BD59-A6C34878D82A}">
                    <a16:rowId xmlns:a16="http://schemas.microsoft.com/office/drawing/2014/main" val="3540525675"/>
                  </a:ext>
                </a:extLst>
              </a:tr>
              <a:tr h="302296">
                <a:tc>
                  <a:txBody>
                    <a:bodyPr/>
                    <a:lstStyle/>
                    <a:p>
                      <a:pPr algn="ctr" fontAlgn="b"/>
                      <a:r>
                        <a:rPr lang="en-US" sz="1200" b="0" i="0" u="none" strike="noStrike">
                          <a:solidFill>
                            <a:srgbClr val="000000"/>
                          </a:solidFill>
                          <a:effectLst/>
                          <a:latin typeface="Calibri" panose="020F0502020204030204" pitchFamily="34" charset="0"/>
                        </a:rPr>
                        <a:t>Pt Rm 3130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3130</a:t>
                      </a:r>
                    </a:p>
                  </a:txBody>
                  <a:tcPr marL="0" marR="0" marT="0" marB="0" anchor="ctr"/>
                </a:tc>
                <a:extLst>
                  <a:ext uri="{0D108BD9-81ED-4DB2-BD59-A6C34878D82A}">
                    <a16:rowId xmlns:a16="http://schemas.microsoft.com/office/drawing/2014/main" val="1480865785"/>
                  </a:ext>
                </a:extLst>
              </a:tr>
              <a:tr h="302296">
                <a:tc>
                  <a:txBody>
                    <a:bodyPr/>
                    <a:lstStyle/>
                    <a:p>
                      <a:pPr algn="ctr" fontAlgn="b"/>
                      <a:r>
                        <a:rPr lang="en-US" sz="1200" b="0" i="0" u="none" strike="noStrike">
                          <a:solidFill>
                            <a:srgbClr val="000000"/>
                          </a:solidFill>
                          <a:effectLst/>
                          <a:latin typeface="Calibri" panose="020F0502020204030204" pitchFamily="34" charset="0"/>
                        </a:rPr>
                        <a:t>Pt Rm 3232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3232</a:t>
                      </a:r>
                    </a:p>
                  </a:txBody>
                  <a:tcPr marL="0" marR="0" marT="0" marB="0" anchor="ctr"/>
                </a:tc>
                <a:extLst>
                  <a:ext uri="{0D108BD9-81ED-4DB2-BD59-A6C34878D82A}">
                    <a16:rowId xmlns:a16="http://schemas.microsoft.com/office/drawing/2014/main" val="3698918795"/>
                  </a:ext>
                </a:extLst>
              </a:tr>
              <a:tr h="302296">
                <a:tc>
                  <a:txBody>
                    <a:bodyPr/>
                    <a:lstStyle/>
                    <a:p>
                      <a:pPr algn="ctr" fontAlgn="b"/>
                      <a:r>
                        <a:rPr lang="en-US" sz="1200" b="0" i="0" u="none" strike="noStrike">
                          <a:solidFill>
                            <a:srgbClr val="000000"/>
                          </a:solidFill>
                          <a:effectLst/>
                          <a:latin typeface="Calibri" panose="020F0502020204030204" pitchFamily="34" charset="0"/>
                        </a:rPr>
                        <a:t>Pt Rm 3230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3230</a:t>
                      </a:r>
                    </a:p>
                  </a:txBody>
                  <a:tcPr marL="0" marR="0" marT="0" marB="0" anchor="ctr"/>
                </a:tc>
                <a:extLst>
                  <a:ext uri="{0D108BD9-81ED-4DB2-BD59-A6C34878D82A}">
                    <a16:rowId xmlns:a16="http://schemas.microsoft.com/office/drawing/2014/main" val="145795402"/>
                  </a:ext>
                </a:extLst>
              </a:tr>
              <a:tr h="302296">
                <a:tc>
                  <a:txBody>
                    <a:bodyPr/>
                    <a:lstStyle/>
                    <a:p>
                      <a:pPr algn="ctr" fontAlgn="b"/>
                      <a:r>
                        <a:rPr lang="en-US" sz="1200" b="0" i="0" u="none" strike="noStrike">
                          <a:solidFill>
                            <a:srgbClr val="000000"/>
                          </a:solidFill>
                          <a:effectLst/>
                          <a:latin typeface="Calibri" panose="020F0502020204030204" pitchFamily="34" charset="0"/>
                        </a:rPr>
                        <a:t>Pt Rm 3228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3228</a:t>
                      </a:r>
                    </a:p>
                  </a:txBody>
                  <a:tcPr marL="0" marR="0" marT="0" marB="0" anchor="ctr"/>
                </a:tc>
                <a:extLst>
                  <a:ext uri="{0D108BD9-81ED-4DB2-BD59-A6C34878D82A}">
                    <a16:rowId xmlns:a16="http://schemas.microsoft.com/office/drawing/2014/main" val="852084685"/>
                  </a:ext>
                </a:extLst>
              </a:tr>
              <a:tr h="302296">
                <a:tc>
                  <a:txBody>
                    <a:bodyPr/>
                    <a:lstStyle/>
                    <a:p>
                      <a:pPr algn="ctr" fontAlgn="b"/>
                      <a:r>
                        <a:rPr lang="en-US" sz="1200" b="0" i="0" u="none" strike="noStrike">
                          <a:solidFill>
                            <a:srgbClr val="000000"/>
                          </a:solidFill>
                          <a:effectLst/>
                          <a:latin typeface="Calibri" panose="020F0502020204030204" pitchFamily="34" charset="0"/>
                        </a:rPr>
                        <a:t>Pt Rm 3226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3226</a:t>
                      </a:r>
                    </a:p>
                  </a:txBody>
                  <a:tcPr marL="0" marR="0" marT="0" marB="0" anchor="ctr"/>
                </a:tc>
                <a:extLst>
                  <a:ext uri="{0D108BD9-81ED-4DB2-BD59-A6C34878D82A}">
                    <a16:rowId xmlns:a16="http://schemas.microsoft.com/office/drawing/2014/main" val="2263647325"/>
                  </a:ext>
                </a:extLst>
              </a:tr>
              <a:tr h="302296">
                <a:tc>
                  <a:txBody>
                    <a:bodyPr/>
                    <a:lstStyle/>
                    <a:p>
                      <a:pPr algn="ctr" fontAlgn="b"/>
                      <a:r>
                        <a:rPr lang="en-US" sz="1200" b="0" i="0" u="none" strike="noStrike">
                          <a:solidFill>
                            <a:srgbClr val="000000"/>
                          </a:solidFill>
                          <a:effectLst/>
                          <a:latin typeface="Calibri" panose="020F0502020204030204" pitchFamily="34" charset="0"/>
                        </a:rPr>
                        <a:t>Pt Rm 3224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3224</a:t>
                      </a:r>
                    </a:p>
                  </a:txBody>
                  <a:tcPr marL="0" marR="0" marT="0" marB="0" anchor="ctr"/>
                </a:tc>
                <a:extLst>
                  <a:ext uri="{0D108BD9-81ED-4DB2-BD59-A6C34878D82A}">
                    <a16:rowId xmlns:a16="http://schemas.microsoft.com/office/drawing/2014/main" val="3277698827"/>
                  </a:ext>
                </a:extLst>
              </a:tr>
              <a:tr h="302296">
                <a:tc>
                  <a:txBody>
                    <a:bodyPr/>
                    <a:lstStyle/>
                    <a:p>
                      <a:pPr algn="ctr" fontAlgn="b"/>
                      <a:r>
                        <a:rPr lang="en-US" sz="1200" b="0" i="0" u="none" strike="noStrike">
                          <a:solidFill>
                            <a:srgbClr val="000000"/>
                          </a:solidFill>
                          <a:effectLst/>
                          <a:latin typeface="Calibri" panose="020F0502020204030204" pitchFamily="34" charset="0"/>
                        </a:rPr>
                        <a:t>Pt Rm 3222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3222</a:t>
                      </a:r>
                    </a:p>
                  </a:txBody>
                  <a:tcPr marL="0" marR="0" marT="0" marB="0" anchor="ctr"/>
                </a:tc>
                <a:extLst>
                  <a:ext uri="{0D108BD9-81ED-4DB2-BD59-A6C34878D82A}">
                    <a16:rowId xmlns:a16="http://schemas.microsoft.com/office/drawing/2014/main" val="1594284825"/>
                  </a:ext>
                </a:extLst>
              </a:tr>
              <a:tr h="302296">
                <a:tc>
                  <a:txBody>
                    <a:bodyPr/>
                    <a:lstStyle/>
                    <a:p>
                      <a:pPr algn="ctr" fontAlgn="b"/>
                      <a:r>
                        <a:rPr lang="en-US" sz="1200" b="0" i="0" u="none" strike="noStrike">
                          <a:solidFill>
                            <a:srgbClr val="000000"/>
                          </a:solidFill>
                          <a:effectLst/>
                          <a:latin typeface="Calibri" panose="020F0502020204030204" pitchFamily="34" charset="0"/>
                        </a:rPr>
                        <a:t>Pt Rm 3220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3220</a:t>
                      </a:r>
                    </a:p>
                  </a:txBody>
                  <a:tcPr marL="0" marR="0" marT="0" marB="0" anchor="ctr"/>
                </a:tc>
                <a:extLst>
                  <a:ext uri="{0D108BD9-81ED-4DB2-BD59-A6C34878D82A}">
                    <a16:rowId xmlns:a16="http://schemas.microsoft.com/office/drawing/2014/main" val="1557193643"/>
                  </a:ext>
                </a:extLst>
              </a:tr>
              <a:tr h="302296">
                <a:tc>
                  <a:txBody>
                    <a:bodyPr/>
                    <a:lstStyle/>
                    <a:p>
                      <a:pPr algn="ctr" fontAlgn="b"/>
                      <a:r>
                        <a:rPr lang="en-US" sz="1200" b="0" i="0" u="none" strike="noStrike">
                          <a:solidFill>
                            <a:srgbClr val="000000"/>
                          </a:solidFill>
                          <a:effectLst/>
                          <a:latin typeface="Calibri" panose="020F0502020204030204" pitchFamily="34" charset="0"/>
                        </a:rPr>
                        <a:t>Pt Rm 3218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3218</a:t>
                      </a:r>
                    </a:p>
                  </a:txBody>
                  <a:tcPr marL="0" marR="0" marT="0" marB="0" anchor="ctr"/>
                </a:tc>
                <a:extLst>
                  <a:ext uri="{0D108BD9-81ED-4DB2-BD59-A6C34878D82A}">
                    <a16:rowId xmlns:a16="http://schemas.microsoft.com/office/drawing/2014/main" val="17703012"/>
                  </a:ext>
                </a:extLst>
              </a:tr>
              <a:tr h="302296">
                <a:tc>
                  <a:txBody>
                    <a:bodyPr/>
                    <a:lstStyle/>
                    <a:p>
                      <a:pPr algn="ctr" fontAlgn="b"/>
                      <a:r>
                        <a:rPr lang="en-US" sz="1200" b="0" i="0" u="none" strike="noStrike">
                          <a:solidFill>
                            <a:srgbClr val="000000"/>
                          </a:solidFill>
                          <a:effectLst/>
                          <a:latin typeface="Calibri" panose="020F0502020204030204" pitchFamily="34" charset="0"/>
                        </a:rPr>
                        <a:t>Pt Rm 3216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3216</a:t>
                      </a:r>
                    </a:p>
                  </a:txBody>
                  <a:tcPr marL="0" marR="0" marT="0" marB="0" anchor="ctr"/>
                </a:tc>
                <a:extLst>
                  <a:ext uri="{0D108BD9-81ED-4DB2-BD59-A6C34878D82A}">
                    <a16:rowId xmlns:a16="http://schemas.microsoft.com/office/drawing/2014/main" val="2995061887"/>
                  </a:ext>
                </a:extLst>
              </a:tr>
              <a:tr h="302296">
                <a:tc>
                  <a:txBody>
                    <a:bodyPr/>
                    <a:lstStyle/>
                    <a:p>
                      <a:pPr algn="ctr" fontAlgn="b"/>
                      <a:r>
                        <a:rPr lang="en-US" sz="1200" b="0" i="0" u="none" strike="noStrike">
                          <a:solidFill>
                            <a:srgbClr val="000000"/>
                          </a:solidFill>
                          <a:effectLst/>
                          <a:latin typeface="Calibri" panose="020F0502020204030204" pitchFamily="34" charset="0"/>
                        </a:rPr>
                        <a:t>Pt Rm 3214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3214</a:t>
                      </a:r>
                    </a:p>
                  </a:txBody>
                  <a:tcPr marL="0" marR="0" marT="0" marB="0" anchor="ctr"/>
                </a:tc>
                <a:extLst>
                  <a:ext uri="{0D108BD9-81ED-4DB2-BD59-A6C34878D82A}">
                    <a16:rowId xmlns:a16="http://schemas.microsoft.com/office/drawing/2014/main" val="362014069"/>
                  </a:ext>
                </a:extLst>
              </a:tr>
              <a:tr h="302296">
                <a:tc>
                  <a:txBody>
                    <a:bodyPr/>
                    <a:lstStyle/>
                    <a:p>
                      <a:pPr algn="ctr" fontAlgn="b"/>
                      <a:r>
                        <a:rPr lang="en-US" sz="1200" b="0" i="0" u="none" strike="noStrike">
                          <a:solidFill>
                            <a:srgbClr val="000000"/>
                          </a:solidFill>
                          <a:effectLst/>
                          <a:latin typeface="Calibri" panose="020F0502020204030204" pitchFamily="34" charset="0"/>
                        </a:rPr>
                        <a:t>Pt Rm 3210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3210</a:t>
                      </a:r>
                    </a:p>
                  </a:txBody>
                  <a:tcPr marL="0" marR="0" marT="0" marB="0" anchor="ctr"/>
                </a:tc>
                <a:extLst>
                  <a:ext uri="{0D108BD9-81ED-4DB2-BD59-A6C34878D82A}">
                    <a16:rowId xmlns:a16="http://schemas.microsoft.com/office/drawing/2014/main" val="3692299145"/>
                  </a:ext>
                </a:extLst>
              </a:tr>
              <a:tr h="302296">
                <a:tc>
                  <a:txBody>
                    <a:bodyPr/>
                    <a:lstStyle/>
                    <a:p>
                      <a:pPr algn="ctr" fontAlgn="b"/>
                      <a:r>
                        <a:rPr lang="en-US" sz="1200" b="0" i="0" u="none" strike="noStrike">
                          <a:solidFill>
                            <a:srgbClr val="000000"/>
                          </a:solidFill>
                          <a:effectLst/>
                          <a:latin typeface="Calibri" panose="020F0502020204030204" pitchFamily="34" charset="0"/>
                        </a:rPr>
                        <a:t>Pt Rm 3208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3208</a:t>
                      </a:r>
                    </a:p>
                  </a:txBody>
                  <a:tcPr marL="0" marR="0" marT="0" marB="0" anchor="ctr"/>
                </a:tc>
                <a:extLst>
                  <a:ext uri="{0D108BD9-81ED-4DB2-BD59-A6C34878D82A}">
                    <a16:rowId xmlns:a16="http://schemas.microsoft.com/office/drawing/2014/main" val="123193475"/>
                  </a:ext>
                </a:extLst>
              </a:tr>
              <a:tr h="302296">
                <a:tc>
                  <a:txBody>
                    <a:bodyPr/>
                    <a:lstStyle/>
                    <a:p>
                      <a:pPr algn="ctr" fontAlgn="b"/>
                      <a:r>
                        <a:rPr lang="en-US" sz="1200" b="0" i="0" u="none" strike="noStrike">
                          <a:solidFill>
                            <a:srgbClr val="000000"/>
                          </a:solidFill>
                          <a:effectLst/>
                          <a:latin typeface="Calibri" panose="020F0502020204030204" pitchFamily="34" charset="0"/>
                        </a:rPr>
                        <a:t>Pt Rm 3206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3206</a:t>
                      </a:r>
                    </a:p>
                  </a:txBody>
                  <a:tcPr marL="0" marR="0" marT="0" marB="0" anchor="ctr"/>
                </a:tc>
                <a:extLst>
                  <a:ext uri="{0D108BD9-81ED-4DB2-BD59-A6C34878D82A}">
                    <a16:rowId xmlns:a16="http://schemas.microsoft.com/office/drawing/2014/main" val="284958983"/>
                  </a:ext>
                </a:extLst>
              </a:tr>
              <a:tr h="302296">
                <a:tc>
                  <a:txBody>
                    <a:bodyPr/>
                    <a:lstStyle/>
                    <a:p>
                      <a:pPr algn="ctr" fontAlgn="b"/>
                      <a:r>
                        <a:rPr lang="en-US" sz="1200" b="0" i="0" u="none" strike="noStrike">
                          <a:solidFill>
                            <a:srgbClr val="000000"/>
                          </a:solidFill>
                          <a:effectLst/>
                          <a:latin typeface="Calibri" panose="020F0502020204030204" pitchFamily="34" charset="0"/>
                        </a:rPr>
                        <a:t>Pt Rm 3204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3204</a:t>
                      </a:r>
                    </a:p>
                  </a:txBody>
                  <a:tcPr marL="0" marR="0" marT="0" marB="0" anchor="ctr"/>
                </a:tc>
                <a:extLst>
                  <a:ext uri="{0D108BD9-81ED-4DB2-BD59-A6C34878D82A}">
                    <a16:rowId xmlns:a16="http://schemas.microsoft.com/office/drawing/2014/main" val="1170864034"/>
                  </a:ext>
                </a:extLst>
              </a:tr>
              <a:tr h="302296">
                <a:tc>
                  <a:txBody>
                    <a:bodyPr/>
                    <a:lstStyle/>
                    <a:p>
                      <a:pPr algn="ctr" fontAlgn="b"/>
                      <a:r>
                        <a:rPr lang="en-US" sz="1200" b="0" i="0" u="none" strike="noStrike">
                          <a:solidFill>
                            <a:srgbClr val="000000"/>
                          </a:solidFill>
                          <a:effectLst/>
                          <a:latin typeface="Calibri" panose="020F0502020204030204" pitchFamily="34" charset="0"/>
                        </a:rPr>
                        <a:t>Pt Rm 3202</a:t>
                      </a:r>
                    </a:p>
                  </a:txBody>
                  <a:tcPr marL="0" marR="0" marT="0" marB="0" anchor="ctr"/>
                </a:tc>
                <a:tc>
                  <a:txBody>
                    <a:bodyPr/>
                    <a:lstStyle/>
                    <a:p>
                      <a:pPr algn="ctr" fontAlgn="b"/>
                      <a:r>
                        <a:rPr lang="en-US" sz="1200" b="0" i="0" u="none" strike="noStrike" dirty="0">
                          <a:solidFill>
                            <a:srgbClr val="000000"/>
                          </a:solidFill>
                          <a:effectLst/>
                          <a:latin typeface="Calibri" panose="020F0502020204030204" pitchFamily="34" charset="0"/>
                        </a:rPr>
                        <a:t>3202</a:t>
                      </a:r>
                    </a:p>
                  </a:txBody>
                  <a:tcPr marL="0" marR="0" marT="0" marB="0" anchor="ctr"/>
                </a:tc>
                <a:extLst>
                  <a:ext uri="{0D108BD9-81ED-4DB2-BD59-A6C34878D82A}">
                    <a16:rowId xmlns:a16="http://schemas.microsoft.com/office/drawing/2014/main" val="267003749"/>
                  </a:ext>
                </a:extLst>
              </a:tr>
            </a:tbl>
          </a:graphicData>
        </a:graphic>
      </p:graphicFrame>
    </p:spTree>
    <p:extLst>
      <p:ext uri="{BB962C8B-B14F-4D97-AF65-F5344CB8AC3E}">
        <p14:creationId xmlns:p14="http://schemas.microsoft.com/office/powerpoint/2010/main" val="3145300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2837264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4PRE</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3034921987"/>
              </p:ext>
            </p:extLst>
          </p:nvPr>
        </p:nvGraphicFramePr>
        <p:xfrm>
          <a:off x="154172" y="929514"/>
          <a:ext cx="1606048" cy="5188066"/>
        </p:xfrm>
        <a:graphic>
          <a:graphicData uri="http://schemas.openxmlformats.org/drawingml/2006/table">
            <a:tbl>
              <a:tblPr firstRow="1" bandRow="1">
                <a:tableStyleId>{5C22544A-7EE6-4342-B048-85BDC9FD1C3A}</a:tableStyleId>
              </a:tblPr>
              <a:tblGrid>
                <a:gridCol w="863098">
                  <a:extLst>
                    <a:ext uri="{9D8B030D-6E8A-4147-A177-3AD203B41FA5}">
                      <a16:colId xmlns:a16="http://schemas.microsoft.com/office/drawing/2014/main" val="1863119884"/>
                    </a:ext>
                  </a:extLst>
                </a:gridCol>
                <a:gridCol w="742950">
                  <a:extLst>
                    <a:ext uri="{9D8B030D-6E8A-4147-A177-3AD203B41FA5}">
                      <a16:colId xmlns:a16="http://schemas.microsoft.com/office/drawing/2014/main" val="1357751720"/>
                    </a:ext>
                  </a:extLst>
                </a:gridCol>
              </a:tblGrid>
              <a:tr h="608071">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14277">
                <a:tc>
                  <a:txBody>
                    <a:bodyPr/>
                    <a:lstStyle/>
                    <a:p>
                      <a:pPr algn="ctr" fontAlgn="b"/>
                      <a:r>
                        <a:rPr lang="en-US" sz="1600" b="0" i="0" u="none" strike="noStrike" dirty="0">
                          <a:solidFill>
                            <a:srgbClr val="000000"/>
                          </a:solidFill>
                          <a:effectLst/>
                          <a:latin typeface="Calibri" panose="020F0502020204030204" pitchFamily="34" charset="0"/>
                        </a:rPr>
                        <a:t>Preop 1</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4001</a:t>
                      </a:r>
                    </a:p>
                  </a:txBody>
                  <a:tcPr marL="0" marR="0" marT="0" marB="0" anchor="ctr"/>
                </a:tc>
                <a:extLst>
                  <a:ext uri="{0D108BD9-81ED-4DB2-BD59-A6C34878D82A}">
                    <a16:rowId xmlns:a16="http://schemas.microsoft.com/office/drawing/2014/main" val="2620584987"/>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4002</a:t>
                      </a:r>
                    </a:p>
                  </a:txBody>
                  <a:tcPr marL="0" marR="0" marT="0" marB="0" anchor="ctr"/>
                </a:tc>
                <a:extLst>
                  <a:ext uri="{0D108BD9-81ED-4DB2-BD59-A6C34878D82A}">
                    <a16:rowId xmlns:a16="http://schemas.microsoft.com/office/drawing/2014/main" val="3094883844"/>
                  </a:ext>
                </a:extLst>
              </a:tr>
              <a:tr h="314277">
                <a:tc>
                  <a:txBody>
                    <a:bodyPr/>
                    <a:lstStyle/>
                    <a:p>
                      <a:pPr algn="ctr" fontAlgn="b"/>
                      <a:r>
                        <a:rPr lang="en-US" sz="1600" b="0" i="0" u="none" strike="noStrike" dirty="0">
                          <a:solidFill>
                            <a:srgbClr val="000000"/>
                          </a:solidFill>
                          <a:effectLst/>
                          <a:latin typeface="Calibri" panose="020F0502020204030204" pitchFamily="34" charset="0"/>
                        </a:rPr>
                        <a:t>Preop 3</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4003</a:t>
                      </a:r>
                    </a:p>
                  </a:txBody>
                  <a:tcPr marL="0" marR="0" marT="0" marB="0" anchor="ctr"/>
                </a:tc>
                <a:extLst>
                  <a:ext uri="{0D108BD9-81ED-4DB2-BD59-A6C34878D82A}">
                    <a16:rowId xmlns:a16="http://schemas.microsoft.com/office/drawing/2014/main" val="767677527"/>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4</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4004</a:t>
                      </a:r>
                    </a:p>
                  </a:txBody>
                  <a:tcPr marL="0" marR="0" marT="0" marB="0" anchor="ctr"/>
                </a:tc>
                <a:extLst>
                  <a:ext uri="{0D108BD9-81ED-4DB2-BD59-A6C34878D82A}">
                    <a16:rowId xmlns:a16="http://schemas.microsoft.com/office/drawing/2014/main" val="1534574263"/>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5</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4005</a:t>
                      </a:r>
                    </a:p>
                  </a:txBody>
                  <a:tcPr marL="0" marR="0" marT="0" marB="0" anchor="ctr"/>
                </a:tc>
                <a:extLst>
                  <a:ext uri="{0D108BD9-81ED-4DB2-BD59-A6C34878D82A}">
                    <a16:rowId xmlns:a16="http://schemas.microsoft.com/office/drawing/2014/main" val="946749000"/>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6</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4006</a:t>
                      </a:r>
                    </a:p>
                  </a:txBody>
                  <a:tcPr marL="0" marR="0" marT="0" marB="0" anchor="ctr"/>
                </a:tc>
                <a:extLst>
                  <a:ext uri="{0D108BD9-81ED-4DB2-BD59-A6C34878D82A}">
                    <a16:rowId xmlns:a16="http://schemas.microsoft.com/office/drawing/2014/main" val="1659534690"/>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7</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4007</a:t>
                      </a:r>
                    </a:p>
                  </a:txBody>
                  <a:tcPr marL="0" marR="0" marT="0" marB="0" anchor="ctr"/>
                </a:tc>
                <a:extLst>
                  <a:ext uri="{0D108BD9-81ED-4DB2-BD59-A6C34878D82A}">
                    <a16:rowId xmlns:a16="http://schemas.microsoft.com/office/drawing/2014/main" val="354052567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8</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4008</a:t>
                      </a:r>
                    </a:p>
                  </a:txBody>
                  <a:tcPr marL="0" marR="0" marT="0" marB="0" anchor="ctr"/>
                </a:tc>
                <a:extLst>
                  <a:ext uri="{0D108BD9-81ED-4DB2-BD59-A6C34878D82A}">
                    <a16:rowId xmlns:a16="http://schemas.microsoft.com/office/drawing/2014/main" val="148086578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9</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4009</a:t>
                      </a:r>
                    </a:p>
                  </a:txBody>
                  <a:tcPr marL="0" marR="0" marT="0" marB="0" anchor="ctr"/>
                </a:tc>
                <a:extLst>
                  <a:ext uri="{0D108BD9-81ED-4DB2-BD59-A6C34878D82A}">
                    <a16:rowId xmlns:a16="http://schemas.microsoft.com/office/drawing/2014/main" val="369891879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10</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4010</a:t>
                      </a:r>
                    </a:p>
                  </a:txBody>
                  <a:tcPr marL="0" marR="0" marT="0" marB="0" anchor="ctr"/>
                </a:tc>
                <a:extLst>
                  <a:ext uri="{0D108BD9-81ED-4DB2-BD59-A6C34878D82A}">
                    <a16:rowId xmlns:a16="http://schemas.microsoft.com/office/drawing/2014/main" val="145795402"/>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11</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4011</a:t>
                      </a:r>
                    </a:p>
                  </a:txBody>
                  <a:tcPr marL="0" marR="0" marT="0" marB="0" anchor="ctr"/>
                </a:tc>
                <a:extLst>
                  <a:ext uri="{0D108BD9-81ED-4DB2-BD59-A6C34878D82A}">
                    <a16:rowId xmlns:a16="http://schemas.microsoft.com/office/drawing/2014/main" val="85208468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0" marR="0" marT="0" marB="0" anchor="ctr"/>
                </a:tc>
                <a:extLst>
                  <a:ext uri="{0D108BD9-81ED-4DB2-BD59-A6C34878D82A}">
                    <a16:rowId xmlns:a16="http://schemas.microsoft.com/office/drawing/2014/main" val="226364732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13</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4013</a:t>
                      </a:r>
                    </a:p>
                  </a:txBody>
                  <a:tcPr marL="0" marR="0" marT="0" marB="0" anchor="ctr"/>
                </a:tc>
                <a:extLst>
                  <a:ext uri="{0D108BD9-81ED-4DB2-BD59-A6C34878D82A}">
                    <a16:rowId xmlns:a16="http://schemas.microsoft.com/office/drawing/2014/main" val="3277698827"/>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14</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4014</a:t>
                      </a:r>
                    </a:p>
                  </a:txBody>
                  <a:tcPr marL="0" marR="0" marT="0" marB="0" anchor="ctr"/>
                </a:tc>
                <a:extLst>
                  <a:ext uri="{0D108BD9-81ED-4DB2-BD59-A6C34878D82A}">
                    <a16:rowId xmlns:a16="http://schemas.microsoft.com/office/drawing/2014/main" val="1594284825"/>
                  </a:ext>
                </a:extLst>
              </a:tr>
              <a:tr h="303957">
                <a:tc>
                  <a:txBody>
                    <a:bodyPr/>
                    <a:lstStyle/>
                    <a:p>
                      <a:pPr algn="ctr" fontAlgn="b"/>
                      <a:r>
                        <a:rPr lang="en-US" sz="1600" b="0" i="0" u="none" strike="noStrike" dirty="0">
                          <a:solidFill>
                            <a:srgbClr val="000000"/>
                          </a:solidFill>
                          <a:effectLst/>
                          <a:latin typeface="Calibri" panose="020F0502020204030204" pitchFamily="34" charset="0"/>
                        </a:rPr>
                        <a:t>Preop 15</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4015</a:t>
                      </a:r>
                    </a:p>
                  </a:txBody>
                  <a:tcPr marL="0" marR="0" marT="0" marB="0" anchor="ctr"/>
                </a:tc>
                <a:extLst>
                  <a:ext uri="{0D108BD9-81ED-4DB2-BD59-A6C34878D82A}">
                    <a16:rowId xmlns:a16="http://schemas.microsoft.com/office/drawing/2014/main" val="1557193643"/>
                  </a:ext>
                </a:extLst>
              </a:tr>
            </a:tbl>
          </a:graphicData>
        </a:graphic>
      </p:graphicFrame>
    </p:spTree>
    <p:extLst>
      <p:ext uri="{BB962C8B-B14F-4D97-AF65-F5344CB8AC3E}">
        <p14:creationId xmlns:p14="http://schemas.microsoft.com/office/powerpoint/2010/main" val="2821365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267089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4PAC</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1337742415"/>
              </p:ext>
            </p:extLst>
          </p:nvPr>
        </p:nvGraphicFramePr>
        <p:xfrm>
          <a:off x="154172" y="929514"/>
          <a:ext cx="1606048" cy="5188066"/>
        </p:xfrm>
        <a:graphic>
          <a:graphicData uri="http://schemas.openxmlformats.org/drawingml/2006/table">
            <a:tbl>
              <a:tblPr firstRow="1" bandRow="1">
                <a:tableStyleId>{5C22544A-7EE6-4342-B048-85BDC9FD1C3A}</a:tableStyleId>
              </a:tblPr>
              <a:tblGrid>
                <a:gridCol w="863098">
                  <a:extLst>
                    <a:ext uri="{9D8B030D-6E8A-4147-A177-3AD203B41FA5}">
                      <a16:colId xmlns:a16="http://schemas.microsoft.com/office/drawing/2014/main" val="1863119884"/>
                    </a:ext>
                  </a:extLst>
                </a:gridCol>
                <a:gridCol w="742950">
                  <a:extLst>
                    <a:ext uri="{9D8B030D-6E8A-4147-A177-3AD203B41FA5}">
                      <a16:colId xmlns:a16="http://schemas.microsoft.com/office/drawing/2014/main" val="1357751720"/>
                    </a:ext>
                  </a:extLst>
                </a:gridCol>
              </a:tblGrid>
              <a:tr h="608071">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14277">
                <a:tc>
                  <a:txBody>
                    <a:bodyPr/>
                    <a:lstStyle/>
                    <a:p>
                      <a:pPr algn="ctr" fontAlgn="b"/>
                      <a:r>
                        <a:rPr lang="en-US" sz="1600" b="0" i="0" u="none" strike="noStrike" dirty="0">
                          <a:solidFill>
                            <a:srgbClr val="000000"/>
                          </a:solidFill>
                          <a:effectLst/>
                          <a:latin typeface="Calibri" panose="020F0502020204030204" pitchFamily="34" charset="0"/>
                        </a:rPr>
                        <a:t>PACU 16</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4016</a:t>
                      </a:r>
                    </a:p>
                  </a:txBody>
                  <a:tcPr marL="0" marR="0" marT="0" marB="0" anchor="ctr"/>
                </a:tc>
                <a:extLst>
                  <a:ext uri="{0D108BD9-81ED-4DB2-BD59-A6C34878D82A}">
                    <a16:rowId xmlns:a16="http://schemas.microsoft.com/office/drawing/2014/main" val="2620584987"/>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17</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4017</a:t>
                      </a:r>
                    </a:p>
                  </a:txBody>
                  <a:tcPr marL="0" marR="0" marT="0" marB="0" anchor="ctr"/>
                </a:tc>
                <a:extLst>
                  <a:ext uri="{0D108BD9-81ED-4DB2-BD59-A6C34878D82A}">
                    <a16:rowId xmlns:a16="http://schemas.microsoft.com/office/drawing/2014/main" val="3094883844"/>
                  </a:ext>
                </a:extLst>
              </a:tr>
              <a:tr h="314277">
                <a:tc>
                  <a:txBody>
                    <a:bodyPr/>
                    <a:lstStyle/>
                    <a:p>
                      <a:pPr algn="ctr" fontAlgn="b"/>
                      <a:r>
                        <a:rPr lang="en-US" sz="1600" b="0" i="0" u="none" strike="noStrike" dirty="0">
                          <a:solidFill>
                            <a:srgbClr val="000000"/>
                          </a:solidFill>
                          <a:effectLst/>
                          <a:latin typeface="Calibri" panose="020F0502020204030204" pitchFamily="34" charset="0"/>
                        </a:rPr>
                        <a:t>PACU 18</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4018</a:t>
                      </a:r>
                    </a:p>
                  </a:txBody>
                  <a:tcPr marL="0" marR="0" marT="0" marB="0" anchor="ctr"/>
                </a:tc>
                <a:extLst>
                  <a:ext uri="{0D108BD9-81ED-4DB2-BD59-A6C34878D82A}">
                    <a16:rowId xmlns:a16="http://schemas.microsoft.com/office/drawing/2014/main" val="767677527"/>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19</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4019</a:t>
                      </a:r>
                    </a:p>
                  </a:txBody>
                  <a:tcPr marL="0" marR="0" marT="0" marB="0" anchor="ctr"/>
                </a:tc>
                <a:extLst>
                  <a:ext uri="{0D108BD9-81ED-4DB2-BD59-A6C34878D82A}">
                    <a16:rowId xmlns:a16="http://schemas.microsoft.com/office/drawing/2014/main" val="1534574263"/>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20</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4020</a:t>
                      </a:r>
                    </a:p>
                  </a:txBody>
                  <a:tcPr marL="0" marR="0" marT="0" marB="0" anchor="ctr"/>
                </a:tc>
                <a:extLst>
                  <a:ext uri="{0D108BD9-81ED-4DB2-BD59-A6C34878D82A}">
                    <a16:rowId xmlns:a16="http://schemas.microsoft.com/office/drawing/2014/main" val="946749000"/>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21</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4021</a:t>
                      </a:r>
                    </a:p>
                  </a:txBody>
                  <a:tcPr marL="0" marR="0" marT="0" marB="0" anchor="ctr"/>
                </a:tc>
                <a:extLst>
                  <a:ext uri="{0D108BD9-81ED-4DB2-BD59-A6C34878D82A}">
                    <a16:rowId xmlns:a16="http://schemas.microsoft.com/office/drawing/2014/main" val="1659534690"/>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4022</a:t>
                      </a:r>
                    </a:p>
                  </a:txBody>
                  <a:tcPr marL="0" marR="0" marT="0" marB="0" anchor="ctr"/>
                </a:tc>
                <a:extLst>
                  <a:ext uri="{0D108BD9-81ED-4DB2-BD59-A6C34878D82A}">
                    <a16:rowId xmlns:a16="http://schemas.microsoft.com/office/drawing/2014/main" val="354052567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23</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4023</a:t>
                      </a:r>
                    </a:p>
                  </a:txBody>
                  <a:tcPr marL="0" marR="0" marT="0" marB="0" anchor="ctr"/>
                </a:tc>
                <a:extLst>
                  <a:ext uri="{0D108BD9-81ED-4DB2-BD59-A6C34878D82A}">
                    <a16:rowId xmlns:a16="http://schemas.microsoft.com/office/drawing/2014/main" val="148086578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24</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4024</a:t>
                      </a:r>
                    </a:p>
                  </a:txBody>
                  <a:tcPr marL="0" marR="0" marT="0" marB="0" anchor="ctr"/>
                </a:tc>
                <a:extLst>
                  <a:ext uri="{0D108BD9-81ED-4DB2-BD59-A6C34878D82A}">
                    <a16:rowId xmlns:a16="http://schemas.microsoft.com/office/drawing/2014/main" val="369891879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25</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4025</a:t>
                      </a:r>
                    </a:p>
                  </a:txBody>
                  <a:tcPr marL="0" marR="0" marT="0" marB="0" anchor="ctr"/>
                </a:tc>
                <a:extLst>
                  <a:ext uri="{0D108BD9-81ED-4DB2-BD59-A6C34878D82A}">
                    <a16:rowId xmlns:a16="http://schemas.microsoft.com/office/drawing/2014/main" val="145795402"/>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26</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4026</a:t>
                      </a:r>
                    </a:p>
                  </a:txBody>
                  <a:tcPr marL="0" marR="0" marT="0" marB="0" anchor="ctr"/>
                </a:tc>
                <a:extLst>
                  <a:ext uri="{0D108BD9-81ED-4DB2-BD59-A6C34878D82A}">
                    <a16:rowId xmlns:a16="http://schemas.microsoft.com/office/drawing/2014/main" val="85208468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27</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4027</a:t>
                      </a:r>
                    </a:p>
                  </a:txBody>
                  <a:tcPr marL="0" marR="0" marT="0" marB="0" anchor="ctr"/>
                </a:tc>
                <a:extLst>
                  <a:ext uri="{0D108BD9-81ED-4DB2-BD59-A6C34878D82A}">
                    <a16:rowId xmlns:a16="http://schemas.microsoft.com/office/drawing/2014/main" val="226364732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28</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4028</a:t>
                      </a:r>
                    </a:p>
                  </a:txBody>
                  <a:tcPr marL="0" marR="0" marT="0" marB="0" anchor="ctr"/>
                </a:tc>
                <a:extLst>
                  <a:ext uri="{0D108BD9-81ED-4DB2-BD59-A6C34878D82A}">
                    <a16:rowId xmlns:a16="http://schemas.microsoft.com/office/drawing/2014/main" val="3277698827"/>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29</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4029</a:t>
                      </a:r>
                    </a:p>
                  </a:txBody>
                  <a:tcPr marL="0" marR="0" marT="0" marB="0" anchor="ctr"/>
                </a:tc>
                <a:extLst>
                  <a:ext uri="{0D108BD9-81ED-4DB2-BD59-A6C34878D82A}">
                    <a16:rowId xmlns:a16="http://schemas.microsoft.com/office/drawing/2014/main" val="1594284825"/>
                  </a:ext>
                </a:extLst>
              </a:tr>
              <a:tr h="303957">
                <a:tc>
                  <a:txBody>
                    <a:bodyPr/>
                    <a:lstStyle/>
                    <a:p>
                      <a:pPr algn="ctr" fontAlgn="b"/>
                      <a:r>
                        <a:rPr lang="en-US" sz="1600" b="0" i="0" u="none" strike="noStrike" dirty="0">
                          <a:solidFill>
                            <a:srgbClr val="000000"/>
                          </a:solidFill>
                          <a:effectLst/>
                          <a:latin typeface="Calibri" panose="020F0502020204030204" pitchFamily="34" charset="0"/>
                        </a:rPr>
                        <a:t>PACU 30</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4030</a:t>
                      </a:r>
                      <a:endParaRPr lang="en-US"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57193643"/>
                  </a:ext>
                </a:extLst>
              </a:tr>
            </a:tbl>
          </a:graphicData>
        </a:graphic>
      </p:graphicFrame>
    </p:spTree>
    <p:extLst>
      <p:ext uri="{BB962C8B-B14F-4D97-AF65-F5344CB8AC3E}">
        <p14:creationId xmlns:p14="http://schemas.microsoft.com/office/powerpoint/2010/main" val="51504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ED</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2100667428"/>
              </p:ext>
            </p:extLst>
          </p:nvPr>
        </p:nvGraphicFramePr>
        <p:xfrm>
          <a:off x="154172" y="929514"/>
          <a:ext cx="1606048" cy="6099937"/>
        </p:xfrm>
        <a:graphic>
          <a:graphicData uri="http://schemas.openxmlformats.org/drawingml/2006/table">
            <a:tbl>
              <a:tblPr firstRow="1" bandRow="1">
                <a:tableStyleId>{5C22544A-7EE6-4342-B048-85BDC9FD1C3A}</a:tableStyleId>
              </a:tblPr>
              <a:tblGrid>
                <a:gridCol w="791555">
                  <a:extLst>
                    <a:ext uri="{9D8B030D-6E8A-4147-A177-3AD203B41FA5}">
                      <a16:colId xmlns:a16="http://schemas.microsoft.com/office/drawing/2014/main" val="1863119884"/>
                    </a:ext>
                  </a:extLst>
                </a:gridCol>
                <a:gridCol w="814493">
                  <a:extLst>
                    <a:ext uri="{9D8B030D-6E8A-4147-A177-3AD203B41FA5}">
                      <a16:colId xmlns:a16="http://schemas.microsoft.com/office/drawing/2014/main" val="1357751720"/>
                    </a:ext>
                  </a:extLst>
                </a:gridCol>
              </a:tblGrid>
              <a:tr h="608071">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14277">
                <a:tc>
                  <a:txBody>
                    <a:bodyPr/>
                    <a:lstStyle/>
                    <a:p>
                      <a:pPr algn="ctr" fontAlgn="b"/>
                      <a:r>
                        <a:rPr lang="en-US" sz="1600" b="0" i="0" u="none" strike="noStrike" dirty="0">
                          <a:solidFill>
                            <a:srgbClr val="000000"/>
                          </a:solidFill>
                          <a:effectLst/>
                          <a:latin typeface="Calibri" panose="020F0502020204030204" pitchFamily="34" charset="0"/>
                        </a:rPr>
                        <a:t>ED 1</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1001</a:t>
                      </a:r>
                    </a:p>
                  </a:txBody>
                  <a:tcPr marL="0" marR="0" marT="0" marB="0" anchor="ctr"/>
                </a:tc>
                <a:extLst>
                  <a:ext uri="{0D108BD9-81ED-4DB2-BD59-A6C34878D82A}">
                    <a16:rowId xmlns:a16="http://schemas.microsoft.com/office/drawing/2014/main" val="2620584987"/>
                  </a:ext>
                </a:extLst>
              </a:tr>
              <a:tr h="303957">
                <a:tc>
                  <a:txBody>
                    <a:bodyPr/>
                    <a:lstStyle/>
                    <a:p>
                      <a:pPr algn="ctr" fontAlgn="b"/>
                      <a:r>
                        <a:rPr lang="en-US" sz="1600" b="0" i="0" u="none" strike="noStrike">
                          <a:solidFill>
                            <a:srgbClr val="000000"/>
                          </a:solidFill>
                          <a:effectLst/>
                          <a:latin typeface="Calibri" panose="020F0502020204030204" pitchFamily="34" charset="0"/>
                        </a:rPr>
                        <a:t>ED 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1002</a:t>
                      </a:r>
                    </a:p>
                  </a:txBody>
                  <a:tcPr marL="0" marR="0" marT="0" marB="0" anchor="ctr"/>
                </a:tc>
                <a:extLst>
                  <a:ext uri="{0D108BD9-81ED-4DB2-BD59-A6C34878D82A}">
                    <a16:rowId xmlns:a16="http://schemas.microsoft.com/office/drawing/2014/main" val="3094883844"/>
                  </a:ext>
                </a:extLst>
              </a:tr>
              <a:tr h="314277">
                <a:tc>
                  <a:txBody>
                    <a:bodyPr/>
                    <a:lstStyle/>
                    <a:p>
                      <a:pPr algn="ctr" fontAlgn="b"/>
                      <a:r>
                        <a:rPr lang="en-US" sz="1600" b="0" i="0" u="none" strike="noStrike">
                          <a:solidFill>
                            <a:srgbClr val="000000"/>
                          </a:solidFill>
                          <a:effectLst/>
                          <a:latin typeface="Calibri" panose="020F0502020204030204" pitchFamily="34" charset="0"/>
                        </a:rPr>
                        <a:t>ED 3</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1003</a:t>
                      </a:r>
                    </a:p>
                  </a:txBody>
                  <a:tcPr marL="0" marR="0" marT="0" marB="0" anchor="ctr"/>
                </a:tc>
                <a:extLst>
                  <a:ext uri="{0D108BD9-81ED-4DB2-BD59-A6C34878D82A}">
                    <a16:rowId xmlns:a16="http://schemas.microsoft.com/office/drawing/2014/main" val="767677527"/>
                  </a:ext>
                </a:extLst>
              </a:tr>
              <a:tr h="303957">
                <a:tc>
                  <a:txBody>
                    <a:bodyPr/>
                    <a:lstStyle/>
                    <a:p>
                      <a:pPr algn="ctr" fontAlgn="b"/>
                      <a:r>
                        <a:rPr lang="en-US" sz="1600" b="0" i="0" u="none" strike="noStrike">
                          <a:solidFill>
                            <a:srgbClr val="000000"/>
                          </a:solidFill>
                          <a:effectLst/>
                          <a:latin typeface="Calibri" panose="020F0502020204030204" pitchFamily="34" charset="0"/>
                        </a:rPr>
                        <a:t>ED 4</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1004</a:t>
                      </a:r>
                    </a:p>
                  </a:txBody>
                  <a:tcPr marL="0" marR="0" marT="0" marB="0" anchor="ctr"/>
                </a:tc>
                <a:extLst>
                  <a:ext uri="{0D108BD9-81ED-4DB2-BD59-A6C34878D82A}">
                    <a16:rowId xmlns:a16="http://schemas.microsoft.com/office/drawing/2014/main" val="1534574263"/>
                  </a:ext>
                </a:extLst>
              </a:tr>
              <a:tr h="303957">
                <a:tc>
                  <a:txBody>
                    <a:bodyPr/>
                    <a:lstStyle/>
                    <a:p>
                      <a:pPr algn="ctr" fontAlgn="b"/>
                      <a:r>
                        <a:rPr lang="en-US" sz="1600" b="0" i="0" u="none" strike="noStrike">
                          <a:solidFill>
                            <a:srgbClr val="000000"/>
                          </a:solidFill>
                          <a:effectLst/>
                          <a:latin typeface="Calibri" panose="020F0502020204030204" pitchFamily="34" charset="0"/>
                        </a:rPr>
                        <a:t>ED 5</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1005</a:t>
                      </a:r>
                    </a:p>
                  </a:txBody>
                  <a:tcPr marL="0" marR="0" marT="0" marB="0" anchor="ctr"/>
                </a:tc>
                <a:extLst>
                  <a:ext uri="{0D108BD9-81ED-4DB2-BD59-A6C34878D82A}">
                    <a16:rowId xmlns:a16="http://schemas.microsoft.com/office/drawing/2014/main" val="946749000"/>
                  </a:ext>
                </a:extLst>
              </a:tr>
              <a:tr h="303957">
                <a:tc>
                  <a:txBody>
                    <a:bodyPr/>
                    <a:lstStyle/>
                    <a:p>
                      <a:pPr algn="ctr" fontAlgn="b"/>
                      <a:r>
                        <a:rPr lang="en-US" sz="1600" b="0" i="0" u="none" strike="noStrike" dirty="0">
                          <a:solidFill>
                            <a:srgbClr val="000000"/>
                          </a:solidFill>
                          <a:effectLst/>
                          <a:latin typeface="Calibri" panose="020F0502020204030204" pitchFamily="34" charset="0"/>
                        </a:rPr>
                        <a:t>ED 6</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1006</a:t>
                      </a:r>
                    </a:p>
                  </a:txBody>
                  <a:tcPr marL="0" marR="0" marT="0" marB="0" anchor="ctr"/>
                </a:tc>
                <a:extLst>
                  <a:ext uri="{0D108BD9-81ED-4DB2-BD59-A6C34878D82A}">
                    <a16:rowId xmlns:a16="http://schemas.microsoft.com/office/drawing/2014/main" val="1659534690"/>
                  </a:ext>
                </a:extLst>
              </a:tr>
              <a:tr h="303957">
                <a:tc>
                  <a:txBody>
                    <a:bodyPr/>
                    <a:lstStyle/>
                    <a:p>
                      <a:pPr algn="ctr" fontAlgn="b"/>
                      <a:r>
                        <a:rPr lang="en-US" sz="1600" b="0" i="0" u="none" strike="noStrike">
                          <a:solidFill>
                            <a:srgbClr val="000000"/>
                          </a:solidFill>
                          <a:effectLst/>
                          <a:latin typeface="Calibri" panose="020F0502020204030204" pitchFamily="34" charset="0"/>
                        </a:rPr>
                        <a:t>ED 7</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1007</a:t>
                      </a:r>
                    </a:p>
                  </a:txBody>
                  <a:tcPr marL="0" marR="0" marT="0" marB="0" anchor="ctr"/>
                </a:tc>
                <a:extLst>
                  <a:ext uri="{0D108BD9-81ED-4DB2-BD59-A6C34878D82A}">
                    <a16:rowId xmlns:a16="http://schemas.microsoft.com/office/drawing/2014/main" val="3540525675"/>
                  </a:ext>
                </a:extLst>
              </a:tr>
              <a:tr h="303957">
                <a:tc>
                  <a:txBody>
                    <a:bodyPr/>
                    <a:lstStyle/>
                    <a:p>
                      <a:pPr algn="ctr" fontAlgn="b"/>
                      <a:r>
                        <a:rPr lang="en-US" sz="1600" b="0" i="0" u="none" strike="noStrike">
                          <a:solidFill>
                            <a:srgbClr val="000000"/>
                          </a:solidFill>
                          <a:effectLst/>
                          <a:latin typeface="Calibri" panose="020F0502020204030204" pitchFamily="34" charset="0"/>
                        </a:rPr>
                        <a:t>ED 8</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1008</a:t>
                      </a:r>
                    </a:p>
                  </a:txBody>
                  <a:tcPr marL="0" marR="0" marT="0" marB="0" anchor="ctr"/>
                </a:tc>
                <a:extLst>
                  <a:ext uri="{0D108BD9-81ED-4DB2-BD59-A6C34878D82A}">
                    <a16:rowId xmlns:a16="http://schemas.microsoft.com/office/drawing/2014/main" val="1480865785"/>
                  </a:ext>
                </a:extLst>
              </a:tr>
              <a:tr h="303957">
                <a:tc>
                  <a:txBody>
                    <a:bodyPr/>
                    <a:lstStyle/>
                    <a:p>
                      <a:pPr algn="ctr" fontAlgn="b"/>
                      <a:r>
                        <a:rPr lang="en-US" sz="1600" b="0" i="0" u="none" strike="noStrike">
                          <a:solidFill>
                            <a:srgbClr val="000000"/>
                          </a:solidFill>
                          <a:effectLst/>
                          <a:latin typeface="Calibri" panose="020F0502020204030204" pitchFamily="34" charset="0"/>
                        </a:rPr>
                        <a:t>ED 9</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1009</a:t>
                      </a:r>
                    </a:p>
                  </a:txBody>
                  <a:tcPr marL="0" marR="0" marT="0" marB="0" anchor="ctr"/>
                </a:tc>
                <a:extLst>
                  <a:ext uri="{0D108BD9-81ED-4DB2-BD59-A6C34878D82A}">
                    <a16:rowId xmlns:a16="http://schemas.microsoft.com/office/drawing/2014/main" val="3698918795"/>
                  </a:ext>
                </a:extLst>
              </a:tr>
              <a:tr h="303957">
                <a:tc>
                  <a:txBody>
                    <a:bodyPr/>
                    <a:lstStyle/>
                    <a:p>
                      <a:pPr algn="ctr" fontAlgn="b"/>
                      <a:r>
                        <a:rPr lang="en-US" sz="1600" b="0" i="0" u="none" strike="noStrike">
                          <a:solidFill>
                            <a:srgbClr val="000000"/>
                          </a:solidFill>
                          <a:effectLst/>
                          <a:latin typeface="Calibri" panose="020F0502020204030204" pitchFamily="34" charset="0"/>
                        </a:rPr>
                        <a:t>ED 10</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1010</a:t>
                      </a:r>
                    </a:p>
                  </a:txBody>
                  <a:tcPr marL="0" marR="0" marT="0" marB="0" anchor="ctr"/>
                </a:tc>
                <a:extLst>
                  <a:ext uri="{0D108BD9-81ED-4DB2-BD59-A6C34878D82A}">
                    <a16:rowId xmlns:a16="http://schemas.microsoft.com/office/drawing/2014/main" val="145795402"/>
                  </a:ext>
                </a:extLst>
              </a:tr>
              <a:tr h="303957">
                <a:tc>
                  <a:txBody>
                    <a:bodyPr/>
                    <a:lstStyle/>
                    <a:p>
                      <a:pPr algn="ctr" fontAlgn="b"/>
                      <a:r>
                        <a:rPr lang="en-US" sz="1600" b="0" i="0" u="none" strike="noStrike">
                          <a:solidFill>
                            <a:srgbClr val="000000"/>
                          </a:solidFill>
                          <a:effectLst/>
                          <a:latin typeface="Calibri" panose="020F0502020204030204" pitchFamily="34" charset="0"/>
                        </a:rPr>
                        <a:t>ED 11</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1011</a:t>
                      </a:r>
                    </a:p>
                  </a:txBody>
                  <a:tcPr marL="0" marR="0" marT="0" marB="0" anchor="ctr"/>
                </a:tc>
                <a:extLst>
                  <a:ext uri="{0D108BD9-81ED-4DB2-BD59-A6C34878D82A}">
                    <a16:rowId xmlns:a16="http://schemas.microsoft.com/office/drawing/2014/main" val="852084685"/>
                  </a:ext>
                </a:extLst>
              </a:tr>
              <a:tr h="303957">
                <a:tc>
                  <a:txBody>
                    <a:bodyPr/>
                    <a:lstStyle/>
                    <a:p>
                      <a:pPr algn="ctr" fontAlgn="b"/>
                      <a:r>
                        <a:rPr lang="en-US" sz="1600" b="0" i="0" u="none" strike="noStrike">
                          <a:solidFill>
                            <a:srgbClr val="000000"/>
                          </a:solidFill>
                          <a:effectLst/>
                          <a:latin typeface="Calibri" panose="020F0502020204030204" pitchFamily="34" charset="0"/>
                        </a:rPr>
                        <a:t>ED 12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1012</a:t>
                      </a:r>
                    </a:p>
                  </a:txBody>
                  <a:tcPr marL="0" marR="0" marT="0" marB="0" anchor="ctr"/>
                </a:tc>
                <a:extLst>
                  <a:ext uri="{0D108BD9-81ED-4DB2-BD59-A6C34878D82A}">
                    <a16:rowId xmlns:a16="http://schemas.microsoft.com/office/drawing/2014/main" val="2263647325"/>
                  </a:ext>
                </a:extLst>
              </a:tr>
              <a:tr h="303957">
                <a:tc>
                  <a:txBody>
                    <a:bodyPr/>
                    <a:lstStyle/>
                    <a:p>
                      <a:pPr algn="ctr" fontAlgn="b"/>
                      <a:r>
                        <a:rPr lang="en-US" sz="1600" b="0" i="0" u="none" strike="noStrike">
                          <a:solidFill>
                            <a:srgbClr val="000000"/>
                          </a:solidFill>
                          <a:effectLst/>
                          <a:latin typeface="Calibri" panose="020F0502020204030204" pitchFamily="34" charset="0"/>
                        </a:rPr>
                        <a:t>ED 13</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1013</a:t>
                      </a:r>
                    </a:p>
                  </a:txBody>
                  <a:tcPr marL="0" marR="0" marT="0" marB="0" anchor="ctr"/>
                </a:tc>
                <a:extLst>
                  <a:ext uri="{0D108BD9-81ED-4DB2-BD59-A6C34878D82A}">
                    <a16:rowId xmlns:a16="http://schemas.microsoft.com/office/drawing/2014/main" val="3277698827"/>
                  </a:ext>
                </a:extLst>
              </a:tr>
              <a:tr h="303957">
                <a:tc>
                  <a:txBody>
                    <a:bodyPr/>
                    <a:lstStyle/>
                    <a:p>
                      <a:pPr algn="ctr" fontAlgn="b"/>
                      <a:r>
                        <a:rPr lang="en-US" sz="1600" b="0" i="0" u="none" strike="noStrike">
                          <a:solidFill>
                            <a:srgbClr val="000000"/>
                          </a:solidFill>
                          <a:effectLst/>
                          <a:latin typeface="Calibri" panose="020F0502020204030204" pitchFamily="34" charset="0"/>
                        </a:rPr>
                        <a:t>ED 14</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1014</a:t>
                      </a:r>
                    </a:p>
                  </a:txBody>
                  <a:tcPr marL="0" marR="0" marT="0" marB="0" anchor="ctr"/>
                </a:tc>
                <a:extLst>
                  <a:ext uri="{0D108BD9-81ED-4DB2-BD59-A6C34878D82A}">
                    <a16:rowId xmlns:a16="http://schemas.microsoft.com/office/drawing/2014/main" val="1594284825"/>
                  </a:ext>
                </a:extLst>
              </a:tr>
              <a:tr h="303957">
                <a:tc>
                  <a:txBody>
                    <a:bodyPr/>
                    <a:lstStyle/>
                    <a:p>
                      <a:pPr algn="ctr" fontAlgn="b"/>
                      <a:r>
                        <a:rPr lang="en-US" sz="1600" b="0" i="0" u="none" strike="noStrike">
                          <a:solidFill>
                            <a:srgbClr val="000000"/>
                          </a:solidFill>
                          <a:effectLst/>
                          <a:latin typeface="Calibri" panose="020F0502020204030204" pitchFamily="34" charset="0"/>
                        </a:rPr>
                        <a:t>ED 15</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1015</a:t>
                      </a:r>
                    </a:p>
                  </a:txBody>
                  <a:tcPr marL="0" marR="0" marT="0" marB="0" anchor="ctr"/>
                </a:tc>
                <a:extLst>
                  <a:ext uri="{0D108BD9-81ED-4DB2-BD59-A6C34878D82A}">
                    <a16:rowId xmlns:a16="http://schemas.microsoft.com/office/drawing/2014/main" val="1557193643"/>
                  </a:ext>
                </a:extLst>
              </a:tr>
              <a:tr h="303957">
                <a:tc>
                  <a:txBody>
                    <a:bodyPr/>
                    <a:lstStyle/>
                    <a:p>
                      <a:pPr algn="ctr" fontAlgn="b"/>
                      <a:r>
                        <a:rPr lang="en-US" sz="1600" b="0" i="0" u="none" strike="noStrike">
                          <a:solidFill>
                            <a:srgbClr val="000000"/>
                          </a:solidFill>
                          <a:effectLst/>
                          <a:latin typeface="Calibri" panose="020F0502020204030204" pitchFamily="34" charset="0"/>
                        </a:rPr>
                        <a:t>ED 16</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1016</a:t>
                      </a:r>
                    </a:p>
                  </a:txBody>
                  <a:tcPr marL="0" marR="0" marT="0" marB="0" anchor="ctr"/>
                </a:tc>
                <a:extLst>
                  <a:ext uri="{0D108BD9-81ED-4DB2-BD59-A6C34878D82A}">
                    <a16:rowId xmlns:a16="http://schemas.microsoft.com/office/drawing/2014/main" val="17703012"/>
                  </a:ext>
                </a:extLst>
              </a:tr>
              <a:tr h="303957">
                <a:tc>
                  <a:txBody>
                    <a:bodyPr/>
                    <a:lstStyle/>
                    <a:p>
                      <a:pPr algn="ctr" fontAlgn="b"/>
                      <a:r>
                        <a:rPr lang="en-US" sz="1600" b="0" i="0" u="none" strike="noStrike" dirty="0">
                          <a:solidFill>
                            <a:srgbClr val="000000"/>
                          </a:solidFill>
                          <a:effectLst/>
                          <a:latin typeface="Calibri" panose="020F0502020204030204" pitchFamily="34" charset="0"/>
                        </a:rPr>
                        <a:t>Triage 1</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10002</a:t>
                      </a:r>
                    </a:p>
                  </a:txBody>
                  <a:tcPr marL="0" marR="0" marT="0" marB="0" anchor="ctr"/>
                </a:tc>
                <a:extLst>
                  <a:ext uri="{0D108BD9-81ED-4DB2-BD59-A6C34878D82A}">
                    <a16:rowId xmlns:a16="http://schemas.microsoft.com/office/drawing/2014/main" val="2995061887"/>
                  </a:ext>
                </a:extLst>
              </a:tr>
              <a:tr h="303957">
                <a:tc>
                  <a:txBody>
                    <a:bodyPr/>
                    <a:lstStyle/>
                    <a:p>
                      <a:pPr algn="ctr" fontAlgn="b"/>
                      <a:r>
                        <a:rPr lang="en-US" sz="1600" b="0" i="0" u="none" strike="noStrike" dirty="0">
                          <a:solidFill>
                            <a:srgbClr val="000000"/>
                          </a:solidFill>
                          <a:effectLst/>
                          <a:latin typeface="Calibri" panose="020F0502020204030204" pitchFamily="34" charset="0"/>
                        </a:rPr>
                        <a:t>Triage 2</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10001</a:t>
                      </a:r>
                    </a:p>
                  </a:txBody>
                  <a:tcPr marL="0" marR="0" marT="0" marB="0" anchor="ctr"/>
                </a:tc>
                <a:extLst>
                  <a:ext uri="{0D108BD9-81ED-4DB2-BD59-A6C34878D82A}">
                    <a16:rowId xmlns:a16="http://schemas.microsoft.com/office/drawing/2014/main" val="362014069"/>
                  </a:ext>
                </a:extLst>
              </a:tr>
            </a:tbl>
          </a:graphicData>
        </a:graphic>
      </p:graphicFrame>
    </p:spTree>
    <p:extLst>
      <p:ext uri="{BB962C8B-B14F-4D97-AF65-F5344CB8AC3E}">
        <p14:creationId xmlns:p14="http://schemas.microsoft.com/office/powerpoint/2010/main" val="3978078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381789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Imaging</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2557047694"/>
              </p:ext>
            </p:extLst>
          </p:nvPr>
        </p:nvGraphicFramePr>
        <p:xfrm>
          <a:off x="154172" y="929514"/>
          <a:ext cx="1520456" cy="1413114"/>
        </p:xfrm>
        <a:graphic>
          <a:graphicData uri="http://schemas.openxmlformats.org/drawingml/2006/table">
            <a:tbl>
              <a:tblPr firstRow="1" bandRow="1">
                <a:tableStyleId>{5C22544A-7EE6-4342-B048-85BDC9FD1C3A}</a:tableStyleId>
              </a:tblPr>
              <a:tblGrid>
                <a:gridCol w="874528">
                  <a:extLst>
                    <a:ext uri="{9D8B030D-6E8A-4147-A177-3AD203B41FA5}">
                      <a16:colId xmlns:a16="http://schemas.microsoft.com/office/drawing/2014/main" val="1863119884"/>
                    </a:ext>
                  </a:extLst>
                </a:gridCol>
                <a:gridCol w="645928">
                  <a:extLst>
                    <a:ext uri="{9D8B030D-6E8A-4147-A177-3AD203B41FA5}">
                      <a16:colId xmlns:a16="http://schemas.microsoft.com/office/drawing/2014/main" val="1357751720"/>
                    </a:ext>
                  </a:extLst>
                </a:gridCol>
              </a:tblGrid>
              <a:tr h="694854">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59130">
                <a:tc>
                  <a:txBody>
                    <a:bodyPr/>
                    <a:lstStyle/>
                    <a:p>
                      <a:pPr algn="ctr" fontAlgn="b"/>
                      <a:r>
                        <a:rPr lang="en-US" sz="1400" b="0" i="0" u="none" strike="noStrike" dirty="0">
                          <a:solidFill>
                            <a:srgbClr val="000000"/>
                          </a:solidFill>
                          <a:effectLst/>
                          <a:latin typeface="Calibri" panose="020F0502020204030204" pitchFamily="34" charset="0"/>
                        </a:rPr>
                        <a:t>Ultrasound</a:t>
                      </a:r>
                    </a:p>
                  </a:txBody>
                  <a:tcPr marL="0" marR="0" marT="0" marB="0" anchor="ctr"/>
                </a:tc>
                <a:tc>
                  <a:txBody>
                    <a:bodyPr/>
                    <a:lstStyle/>
                    <a:p>
                      <a:pPr algn="ctr" fontAlgn="b"/>
                      <a:r>
                        <a:rPr lang="en-US" sz="1400" b="0" i="0" u="none" strike="noStrike" dirty="0">
                          <a:solidFill>
                            <a:srgbClr val="000000"/>
                          </a:solidFill>
                          <a:effectLst/>
                          <a:latin typeface="Calibri" panose="020F0502020204030204" pitchFamily="34" charset="0"/>
                        </a:rPr>
                        <a:t>1108</a:t>
                      </a:r>
                    </a:p>
                  </a:txBody>
                  <a:tcPr marL="0" marR="0" marT="0" marB="0" anchor="ctr"/>
                </a:tc>
                <a:extLst>
                  <a:ext uri="{0D108BD9-81ED-4DB2-BD59-A6C34878D82A}">
                    <a16:rowId xmlns:a16="http://schemas.microsoft.com/office/drawing/2014/main" val="2620584987"/>
                  </a:ext>
                </a:extLst>
              </a:tr>
              <a:tr h="359130">
                <a:tc>
                  <a:txBody>
                    <a:bodyPr/>
                    <a:lstStyle/>
                    <a:p>
                      <a:pPr algn="ctr" fontAlgn="b"/>
                      <a:r>
                        <a:rPr lang="en-US" sz="1400" b="0" i="0" u="none" strike="noStrike" dirty="0">
                          <a:solidFill>
                            <a:srgbClr val="000000"/>
                          </a:solidFill>
                          <a:effectLst/>
                          <a:latin typeface="Calibri" panose="020F0502020204030204" pitchFamily="34" charset="0"/>
                        </a:rPr>
                        <a:t>MRI </a:t>
                      </a:r>
                      <a:r>
                        <a:rPr lang="en-US" sz="1400" b="0" i="0" u="none" strike="noStrike" dirty="0" err="1">
                          <a:solidFill>
                            <a:srgbClr val="000000"/>
                          </a:solidFill>
                          <a:effectLst/>
                          <a:latin typeface="Calibri" panose="020F0502020204030204" pitchFamily="34" charset="0"/>
                        </a:rPr>
                        <a:t>Scrn</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en-US" sz="1400" b="0" i="0" u="none" strike="noStrike" dirty="0">
                          <a:solidFill>
                            <a:srgbClr val="000000"/>
                          </a:solidFill>
                          <a:effectLst/>
                          <a:latin typeface="Calibri" panose="020F0502020204030204" pitchFamily="34" charset="0"/>
                        </a:rPr>
                        <a:t>1304</a:t>
                      </a:r>
                    </a:p>
                  </a:txBody>
                  <a:tcPr marL="0" marR="0" marT="0" marB="0" anchor="ctr"/>
                </a:tc>
                <a:extLst>
                  <a:ext uri="{0D108BD9-81ED-4DB2-BD59-A6C34878D82A}">
                    <a16:rowId xmlns:a16="http://schemas.microsoft.com/office/drawing/2014/main" val="1462388119"/>
                  </a:ext>
                </a:extLst>
              </a:tr>
            </a:tbl>
          </a:graphicData>
        </a:graphic>
      </p:graphicFrame>
    </p:spTree>
    <p:extLst>
      <p:ext uri="{BB962C8B-B14F-4D97-AF65-F5344CB8AC3E}">
        <p14:creationId xmlns:p14="http://schemas.microsoft.com/office/powerpoint/2010/main" val="15205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183356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2 South</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3791250845"/>
              </p:ext>
            </p:extLst>
          </p:nvPr>
        </p:nvGraphicFramePr>
        <p:xfrm>
          <a:off x="154172" y="929514"/>
          <a:ext cx="1520456" cy="8091651"/>
        </p:xfrm>
        <a:graphic>
          <a:graphicData uri="http://schemas.openxmlformats.org/drawingml/2006/table">
            <a:tbl>
              <a:tblPr firstRow="1" bandRow="1">
                <a:tableStyleId>{5C22544A-7EE6-4342-B048-85BDC9FD1C3A}</a:tableStyleId>
              </a:tblPr>
              <a:tblGrid>
                <a:gridCol w="885958">
                  <a:extLst>
                    <a:ext uri="{9D8B030D-6E8A-4147-A177-3AD203B41FA5}">
                      <a16:colId xmlns:a16="http://schemas.microsoft.com/office/drawing/2014/main" val="1863119884"/>
                    </a:ext>
                  </a:extLst>
                </a:gridCol>
                <a:gridCol w="634498">
                  <a:extLst>
                    <a:ext uri="{9D8B030D-6E8A-4147-A177-3AD203B41FA5}">
                      <a16:colId xmlns:a16="http://schemas.microsoft.com/office/drawing/2014/main" val="1357751720"/>
                    </a:ext>
                  </a:extLst>
                </a:gridCol>
              </a:tblGrid>
              <a:tr h="792677">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34195">
                <a:tc>
                  <a:txBody>
                    <a:bodyPr/>
                    <a:lstStyle/>
                    <a:p>
                      <a:pPr algn="ctr" fontAlgn="b"/>
                      <a:r>
                        <a:rPr lang="en-US" sz="1200" b="0" i="0" u="none" strike="noStrike" dirty="0">
                          <a:solidFill>
                            <a:srgbClr val="000000"/>
                          </a:solidFill>
                          <a:effectLst/>
                          <a:latin typeface="Calibri" panose="020F0502020204030204" pitchFamily="34" charset="0"/>
                        </a:rPr>
                        <a:t>Pt Rm 2102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2102</a:t>
                      </a:r>
                    </a:p>
                  </a:txBody>
                  <a:tcPr marL="0" marR="0" marT="0" marB="0" anchor="ctr"/>
                </a:tc>
                <a:extLst>
                  <a:ext uri="{0D108BD9-81ED-4DB2-BD59-A6C34878D82A}">
                    <a16:rowId xmlns:a16="http://schemas.microsoft.com/office/drawing/2014/main" val="2620584987"/>
                  </a:ext>
                </a:extLst>
              </a:tr>
              <a:tr h="314374">
                <a:tc>
                  <a:txBody>
                    <a:bodyPr/>
                    <a:lstStyle/>
                    <a:p>
                      <a:pPr algn="ctr" fontAlgn="b"/>
                      <a:r>
                        <a:rPr lang="en-US" sz="1200" b="0" i="0" u="none" strike="noStrike">
                          <a:solidFill>
                            <a:srgbClr val="000000"/>
                          </a:solidFill>
                          <a:effectLst/>
                          <a:latin typeface="Calibri" panose="020F0502020204030204" pitchFamily="34" charset="0"/>
                        </a:rPr>
                        <a:t>Pt Rm 2106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2106</a:t>
                      </a:r>
                    </a:p>
                  </a:txBody>
                  <a:tcPr marL="0" marR="0" marT="0" marB="0" anchor="ctr"/>
                </a:tc>
                <a:extLst>
                  <a:ext uri="{0D108BD9-81ED-4DB2-BD59-A6C34878D82A}">
                    <a16:rowId xmlns:a16="http://schemas.microsoft.com/office/drawing/2014/main" val="3094883844"/>
                  </a:ext>
                </a:extLst>
              </a:tr>
              <a:tr h="409688">
                <a:tc>
                  <a:txBody>
                    <a:bodyPr/>
                    <a:lstStyle/>
                    <a:p>
                      <a:pPr algn="ctr" fontAlgn="b"/>
                      <a:r>
                        <a:rPr lang="en-US" sz="1200" b="0" i="0" u="none" strike="noStrike">
                          <a:solidFill>
                            <a:srgbClr val="000000"/>
                          </a:solidFill>
                          <a:effectLst/>
                          <a:latin typeface="Calibri" panose="020F0502020204030204" pitchFamily="34" charset="0"/>
                        </a:rPr>
                        <a:t>Pt Rm 2110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2110</a:t>
                      </a:r>
                    </a:p>
                  </a:txBody>
                  <a:tcPr marL="0" marR="0" marT="0" marB="0" anchor="ctr"/>
                </a:tc>
                <a:extLst>
                  <a:ext uri="{0D108BD9-81ED-4DB2-BD59-A6C34878D82A}">
                    <a16:rowId xmlns:a16="http://schemas.microsoft.com/office/drawing/2014/main" val="767677527"/>
                  </a:ext>
                </a:extLst>
              </a:tr>
              <a:tr h="297177">
                <a:tc>
                  <a:txBody>
                    <a:bodyPr/>
                    <a:lstStyle/>
                    <a:p>
                      <a:pPr algn="ctr" fontAlgn="b"/>
                      <a:r>
                        <a:rPr lang="en-US" sz="1200" b="0" i="0" u="none" strike="noStrike">
                          <a:solidFill>
                            <a:srgbClr val="000000"/>
                          </a:solidFill>
                          <a:effectLst/>
                          <a:latin typeface="Calibri" panose="020F0502020204030204" pitchFamily="34" charset="0"/>
                        </a:rPr>
                        <a:t>Pt Rm 2114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2114</a:t>
                      </a:r>
                    </a:p>
                  </a:txBody>
                  <a:tcPr marL="0" marR="0" marT="0" marB="0" anchor="ctr"/>
                </a:tc>
                <a:extLst>
                  <a:ext uri="{0D108BD9-81ED-4DB2-BD59-A6C34878D82A}">
                    <a16:rowId xmlns:a16="http://schemas.microsoft.com/office/drawing/2014/main" val="1534574263"/>
                  </a:ext>
                </a:extLst>
              </a:tr>
              <a:tr h="297177">
                <a:tc>
                  <a:txBody>
                    <a:bodyPr/>
                    <a:lstStyle/>
                    <a:p>
                      <a:pPr algn="ctr" fontAlgn="b"/>
                      <a:r>
                        <a:rPr lang="en-US" sz="1200" b="0" i="0" u="none" strike="noStrike">
                          <a:solidFill>
                            <a:srgbClr val="000000"/>
                          </a:solidFill>
                          <a:effectLst/>
                          <a:latin typeface="Calibri" panose="020F0502020204030204" pitchFamily="34" charset="0"/>
                        </a:rPr>
                        <a:t>Pt Rm 2118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2118</a:t>
                      </a:r>
                    </a:p>
                  </a:txBody>
                  <a:tcPr marL="0" marR="0" marT="0" marB="0" anchor="ctr"/>
                </a:tc>
                <a:extLst>
                  <a:ext uri="{0D108BD9-81ED-4DB2-BD59-A6C34878D82A}">
                    <a16:rowId xmlns:a16="http://schemas.microsoft.com/office/drawing/2014/main" val="946749000"/>
                  </a:ext>
                </a:extLst>
              </a:tr>
              <a:tr h="297177">
                <a:tc>
                  <a:txBody>
                    <a:bodyPr/>
                    <a:lstStyle/>
                    <a:p>
                      <a:pPr algn="ctr" fontAlgn="b"/>
                      <a:r>
                        <a:rPr lang="en-US" sz="1200" b="0" i="0" u="none" strike="noStrike">
                          <a:solidFill>
                            <a:srgbClr val="000000"/>
                          </a:solidFill>
                          <a:effectLst/>
                          <a:latin typeface="Calibri" panose="020F0502020204030204" pitchFamily="34" charset="0"/>
                        </a:rPr>
                        <a:t>Pt Rm 2122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2122</a:t>
                      </a:r>
                    </a:p>
                  </a:txBody>
                  <a:tcPr marL="0" marR="0" marT="0" marB="0" anchor="ctr"/>
                </a:tc>
                <a:extLst>
                  <a:ext uri="{0D108BD9-81ED-4DB2-BD59-A6C34878D82A}">
                    <a16:rowId xmlns:a16="http://schemas.microsoft.com/office/drawing/2014/main" val="1659534690"/>
                  </a:ext>
                </a:extLst>
              </a:tr>
              <a:tr h="297177">
                <a:tc>
                  <a:txBody>
                    <a:bodyPr/>
                    <a:lstStyle/>
                    <a:p>
                      <a:pPr algn="ctr" fontAlgn="b"/>
                      <a:r>
                        <a:rPr lang="en-US" sz="1200" b="0" i="0" u="none" strike="noStrike">
                          <a:solidFill>
                            <a:srgbClr val="000000"/>
                          </a:solidFill>
                          <a:effectLst/>
                          <a:latin typeface="Calibri" panose="020F0502020204030204" pitchFamily="34" charset="0"/>
                        </a:rPr>
                        <a:t>Pt Rm 2126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2126</a:t>
                      </a:r>
                    </a:p>
                  </a:txBody>
                  <a:tcPr marL="0" marR="0" marT="0" marB="0" anchor="ctr"/>
                </a:tc>
                <a:extLst>
                  <a:ext uri="{0D108BD9-81ED-4DB2-BD59-A6C34878D82A}">
                    <a16:rowId xmlns:a16="http://schemas.microsoft.com/office/drawing/2014/main" val="3540525675"/>
                  </a:ext>
                </a:extLst>
              </a:tr>
              <a:tr h="297177">
                <a:tc>
                  <a:txBody>
                    <a:bodyPr/>
                    <a:lstStyle/>
                    <a:p>
                      <a:pPr algn="ctr" fontAlgn="b"/>
                      <a:r>
                        <a:rPr lang="en-US" sz="1200" b="0" i="0" u="none" strike="noStrike">
                          <a:solidFill>
                            <a:srgbClr val="000000"/>
                          </a:solidFill>
                          <a:effectLst/>
                          <a:latin typeface="Calibri" panose="020F0502020204030204" pitchFamily="34" charset="0"/>
                        </a:rPr>
                        <a:t>Pt Rm 2130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2130</a:t>
                      </a:r>
                    </a:p>
                  </a:txBody>
                  <a:tcPr marL="0" marR="0" marT="0" marB="0" anchor="ctr"/>
                </a:tc>
                <a:extLst>
                  <a:ext uri="{0D108BD9-81ED-4DB2-BD59-A6C34878D82A}">
                    <a16:rowId xmlns:a16="http://schemas.microsoft.com/office/drawing/2014/main" val="1480865785"/>
                  </a:ext>
                </a:extLst>
              </a:tr>
              <a:tr h="297177">
                <a:tc>
                  <a:txBody>
                    <a:bodyPr/>
                    <a:lstStyle/>
                    <a:p>
                      <a:pPr algn="ctr" fontAlgn="b"/>
                      <a:r>
                        <a:rPr lang="en-US" sz="1200" b="0" i="0" u="none" strike="noStrike">
                          <a:solidFill>
                            <a:srgbClr val="000000"/>
                          </a:solidFill>
                          <a:effectLst/>
                          <a:latin typeface="Calibri" panose="020F0502020204030204" pitchFamily="34" charset="0"/>
                        </a:rPr>
                        <a:t>Pt Rm 2202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2202</a:t>
                      </a:r>
                    </a:p>
                  </a:txBody>
                  <a:tcPr marL="0" marR="0" marT="0" marB="0" anchor="ctr"/>
                </a:tc>
                <a:extLst>
                  <a:ext uri="{0D108BD9-81ED-4DB2-BD59-A6C34878D82A}">
                    <a16:rowId xmlns:a16="http://schemas.microsoft.com/office/drawing/2014/main" val="3698918795"/>
                  </a:ext>
                </a:extLst>
              </a:tr>
              <a:tr h="297177">
                <a:tc>
                  <a:txBody>
                    <a:bodyPr/>
                    <a:lstStyle/>
                    <a:p>
                      <a:pPr algn="ctr" fontAlgn="b"/>
                      <a:r>
                        <a:rPr lang="en-US" sz="1200" b="0" i="0" u="none" strike="noStrike">
                          <a:solidFill>
                            <a:srgbClr val="000000"/>
                          </a:solidFill>
                          <a:effectLst/>
                          <a:latin typeface="Calibri" panose="020F0502020204030204" pitchFamily="34" charset="0"/>
                        </a:rPr>
                        <a:t>Pt Rm 2204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2204</a:t>
                      </a:r>
                    </a:p>
                  </a:txBody>
                  <a:tcPr marL="0" marR="0" marT="0" marB="0" anchor="ctr"/>
                </a:tc>
                <a:extLst>
                  <a:ext uri="{0D108BD9-81ED-4DB2-BD59-A6C34878D82A}">
                    <a16:rowId xmlns:a16="http://schemas.microsoft.com/office/drawing/2014/main" val="145795402"/>
                  </a:ext>
                </a:extLst>
              </a:tr>
              <a:tr h="297177">
                <a:tc>
                  <a:txBody>
                    <a:bodyPr/>
                    <a:lstStyle/>
                    <a:p>
                      <a:pPr algn="ctr" fontAlgn="b"/>
                      <a:r>
                        <a:rPr lang="en-US" sz="1200" b="0" i="0" u="none" strike="noStrike">
                          <a:solidFill>
                            <a:srgbClr val="000000"/>
                          </a:solidFill>
                          <a:effectLst/>
                          <a:latin typeface="Calibri" panose="020F0502020204030204" pitchFamily="34" charset="0"/>
                        </a:rPr>
                        <a:t>Pt Rm 2206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2206</a:t>
                      </a:r>
                    </a:p>
                  </a:txBody>
                  <a:tcPr marL="0" marR="0" marT="0" marB="0" anchor="ctr"/>
                </a:tc>
                <a:extLst>
                  <a:ext uri="{0D108BD9-81ED-4DB2-BD59-A6C34878D82A}">
                    <a16:rowId xmlns:a16="http://schemas.microsoft.com/office/drawing/2014/main" val="852084685"/>
                  </a:ext>
                </a:extLst>
              </a:tr>
              <a:tr h="297177">
                <a:tc>
                  <a:txBody>
                    <a:bodyPr/>
                    <a:lstStyle/>
                    <a:p>
                      <a:pPr algn="ctr" fontAlgn="b"/>
                      <a:r>
                        <a:rPr lang="en-US" sz="1200" b="0" i="0" u="none" strike="noStrike">
                          <a:solidFill>
                            <a:srgbClr val="000000"/>
                          </a:solidFill>
                          <a:effectLst/>
                          <a:latin typeface="Calibri" panose="020F0502020204030204" pitchFamily="34" charset="0"/>
                        </a:rPr>
                        <a:t>Pt Rm 2208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2208</a:t>
                      </a:r>
                    </a:p>
                  </a:txBody>
                  <a:tcPr marL="0" marR="0" marT="0" marB="0" anchor="ctr"/>
                </a:tc>
                <a:extLst>
                  <a:ext uri="{0D108BD9-81ED-4DB2-BD59-A6C34878D82A}">
                    <a16:rowId xmlns:a16="http://schemas.microsoft.com/office/drawing/2014/main" val="2263647325"/>
                  </a:ext>
                </a:extLst>
              </a:tr>
              <a:tr h="297177">
                <a:tc>
                  <a:txBody>
                    <a:bodyPr/>
                    <a:lstStyle/>
                    <a:p>
                      <a:pPr algn="ctr" fontAlgn="b"/>
                      <a:r>
                        <a:rPr lang="en-US" sz="1200" b="0" i="0" u="none" strike="noStrike">
                          <a:solidFill>
                            <a:srgbClr val="000000"/>
                          </a:solidFill>
                          <a:effectLst/>
                          <a:latin typeface="Calibri" panose="020F0502020204030204" pitchFamily="34" charset="0"/>
                        </a:rPr>
                        <a:t>Pt Rm 2210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2210</a:t>
                      </a:r>
                    </a:p>
                  </a:txBody>
                  <a:tcPr marL="0" marR="0" marT="0" marB="0" anchor="ctr"/>
                </a:tc>
                <a:extLst>
                  <a:ext uri="{0D108BD9-81ED-4DB2-BD59-A6C34878D82A}">
                    <a16:rowId xmlns:a16="http://schemas.microsoft.com/office/drawing/2014/main" val="3277698827"/>
                  </a:ext>
                </a:extLst>
              </a:tr>
              <a:tr h="297177">
                <a:tc>
                  <a:txBody>
                    <a:bodyPr/>
                    <a:lstStyle/>
                    <a:p>
                      <a:pPr algn="ctr" fontAlgn="b"/>
                      <a:r>
                        <a:rPr lang="en-US" sz="1200" b="0" i="0" u="none" strike="noStrike">
                          <a:solidFill>
                            <a:srgbClr val="000000"/>
                          </a:solidFill>
                          <a:effectLst/>
                          <a:latin typeface="Calibri" panose="020F0502020204030204" pitchFamily="34" charset="0"/>
                        </a:rPr>
                        <a:t>Pt Rm 2212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2212</a:t>
                      </a:r>
                    </a:p>
                  </a:txBody>
                  <a:tcPr marL="0" marR="0" marT="0" marB="0" anchor="ctr"/>
                </a:tc>
                <a:extLst>
                  <a:ext uri="{0D108BD9-81ED-4DB2-BD59-A6C34878D82A}">
                    <a16:rowId xmlns:a16="http://schemas.microsoft.com/office/drawing/2014/main" val="1594284825"/>
                  </a:ext>
                </a:extLst>
              </a:tr>
              <a:tr h="297177">
                <a:tc>
                  <a:txBody>
                    <a:bodyPr/>
                    <a:lstStyle/>
                    <a:p>
                      <a:pPr algn="ctr" fontAlgn="b"/>
                      <a:r>
                        <a:rPr lang="en-US" sz="1200" b="0" i="0" u="none" strike="noStrike">
                          <a:solidFill>
                            <a:srgbClr val="000000"/>
                          </a:solidFill>
                          <a:effectLst/>
                          <a:latin typeface="Calibri" panose="020F0502020204030204" pitchFamily="34" charset="0"/>
                        </a:rPr>
                        <a:t>Pt Rm 2214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2214</a:t>
                      </a:r>
                    </a:p>
                  </a:txBody>
                  <a:tcPr marL="0" marR="0" marT="0" marB="0" anchor="ctr"/>
                </a:tc>
                <a:extLst>
                  <a:ext uri="{0D108BD9-81ED-4DB2-BD59-A6C34878D82A}">
                    <a16:rowId xmlns:a16="http://schemas.microsoft.com/office/drawing/2014/main" val="1557193643"/>
                  </a:ext>
                </a:extLst>
              </a:tr>
              <a:tr h="297177">
                <a:tc>
                  <a:txBody>
                    <a:bodyPr/>
                    <a:lstStyle/>
                    <a:p>
                      <a:pPr algn="ctr" fontAlgn="b"/>
                      <a:r>
                        <a:rPr lang="en-US" sz="1200" b="0" i="0" u="none" strike="noStrike">
                          <a:solidFill>
                            <a:srgbClr val="000000"/>
                          </a:solidFill>
                          <a:effectLst/>
                          <a:latin typeface="Calibri" panose="020F0502020204030204" pitchFamily="34" charset="0"/>
                        </a:rPr>
                        <a:t>Pt Rm 2216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2216</a:t>
                      </a:r>
                    </a:p>
                  </a:txBody>
                  <a:tcPr marL="0" marR="0" marT="0" marB="0" anchor="ctr"/>
                </a:tc>
                <a:extLst>
                  <a:ext uri="{0D108BD9-81ED-4DB2-BD59-A6C34878D82A}">
                    <a16:rowId xmlns:a16="http://schemas.microsoft.com/office/drawing/2014/main" val="17703012"/>
                  </a:ext>
                </a:extLst>
              </a:tr>
              <a:tr h="297177">
                <a:tc>
                  <a:txBody>
                    <a:bodyPr/>
                    <a:lstStyle/>
                    <a:p>
                      <a:pPr algn="ctr" fontAlgn="b"/>
                      <a:r>
                        <a:rPr lang="en-US" sz="1200" b="0" i="0" u="none" strike="noStrike">
                          <a:solidFill>
                            <a:srgbClr val="000000"/>
                          </a:solidFill>
                          <a:effectLst/>
                          <a:latin typeface="Calibri" panose="020F0502020204030204" pitchFamily="34" charset="0"/>
                        </a:rPr>
                        <a:t>Pt Rm 2218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2218</a:t>
                      </a:r>
                    </a:p>
                  </a:txBody>
                  <a:tcPr marL="0" marR="0" marT="0" marB="0" anchor="ctr"/>
                </a:tc>
                <a:extLst>
                  <a:ext uri="{0D108BD9-81ED-4DB2-BD59-A6C34878D82A}">
                    <a16:rowId xmlns:a16="http://schemas.microsoft.com/office/drawing/2014/main" val="2995061887"/>
                  </a:ext>
                </a:extLst>
              </a:tr>
              <a:tr h="297177">
                <a:tc>
                  <a:txBody>
                    <a:bodyPr/>
                    <a:lstStyle/>
                    <a:p>
                      <a:pPr algn="ctr" fontAlgn="b"/>
                      <a:r>
                        <a:rPr lang="en-US" sz="1200" b="0" i="0" u="none" strike="noStrike">
                          <a:solidFill>
                            <a:srgbClr val="000000"/>
                          </a:solidFill>
                          <a:effectLst/>
                          <a:latin typeface="Calibri" panose="020F0502020204030204" pitchFamily="34" charset="0"/>
                        </a:rPr>
                        <a:t>Pt Rm 2220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2220</a:t>
                      </a:r>
                    </a:p>
                  </a:txBody>
                  <a:tcPr marL="0" marR="0" marT="0" marB="0" anchor="ctr"/>
                </a:tc>
                <a:extLst>
                  <a:ext uri="{0D108BD9-81ED-4DB2-BD59-A6C34878D82A}">
                    <a16:rowId xmlns:a16="http://schemas.microsoft.com/office/drawing/2014/main" val="362014069"/>
                  </a:ext>
                </a:extLst>
              </a:tr>
              <a:tr h="297177">
                <a:tc>
                  <a:txBody>
                    <a:bodyPr/>
                    <a:lstStyle/>
                    <a:p>
                      <a:pPr algn="ctr" fontAlgn="b"/>
                      <a:r>
                        <a:rPr lang="en-US" sz="1200" b="0" i="0" u="none" strike="noStrike">
                          <a:solidFill>
                            <a:srgbClr val="000000"/>
                          </a:solidFill>
                          <a:effectLst/>
                          <a:latin typeface="Calibri" panose="020F0502020204030204" pitchFamily="34" charset="0"/>
                        </a:rPr>
                        <a:t>Pt Rm 2222</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2222</a:t>
                      </a:r>
                    </a:p>
                  </a:txBody>
                  <a:tcPr marL="0" marR="0" marT="0" marB="0" anchor="ctr"/>
                </a:tc>
                <a:extLst>
                  <a:ext uri="{0D108BD9-81ED-4DB2-BD59-A6C34878D82A}">
                    <a16:rowId xmlns:a16="http://schemas.microsoft.com/office/drawing/2014/main" val="3692299145"/>
                  </a:ext>
                </a:extLst>
              </a:tr>
              <a:tr h="297177">
                <a:tc>
                  <a:txBody>
                    <a:bodyPr/>
                    <a:lstStyle/>
                    <a:p>
                      <a:pPr algn="ctr" fontAlgn="b"/>
                      <a:r>
                        <a:rPr lang="en-US" sz="1200" b="0" i="0" u="none" strike="noStrike">
                          <a:solidFill>
                            <a:srgbClr val="000000"/>
                          </a:solidFill>
                          <a:effectLst/>
                          <a:latin typeface="Calibri" panose="020F0502020204030204" pitchFamily="34" charset="0"/>
                        </a:rPr>
                        <a:t>Pt Rm 2224</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2224</a:t>
                      </a:r>
                    </a:p>
                  </a:txBody>
                  <a:tcPr marL="0" marR="0" marT="0" marB="0" anchor="ctr"/>
                </a:tc>
                <a:extLst>
                  <a:ext uri="{0D108BD9-81ED-4DB2-BD59-A6C34878D82A}">
                    <a16:rowId xmlns:a16="http://schemas.microsoft.com/office/drawing/2014/main" val="123193475"/>
                  </a:ext>
                </a:extLst>
              </a:tr>
              <a:tr h="297177">
                <a:tc>
                  <a:txBody>
                    <a:bodyPr/>
                    <a:lstStyle/>
                    <a:p>
                      <a:pPr algn="ctr" fontAlgn="b"/>
                      <a:r>
                        <a:rPr lang="en-US" sz="1200" b="0" i="0" u="none" strike="noStrike">
                          <a:solidFill>
                            <a:srgbClr val="000000"/>
                          </a:solidFill>
                          <a:effectLst/>
                          <a:latin typeface="Calibri" panose="020F0502020204030204" pitchFamily="34" charset="0"/>
                        </a:rPr>
                        <a:t>Pt Rm 2226</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2226</a:t>
                      </a:r>
                    </a:p>
                  </a:txBody>
                  <a:tcPr marL="0" marR="0" marT="0" marB="0" anchor="ctr"/>
                </a:tc>
                <a:extLst>
                  <a:ext uri="{0D108BD9-81ED-4DB2-BD59-A6C34878D82A}">
                    <a16:rowId xmlns:a16="http://schemas.microsoft.com/office/drawing/2014/main" val="284958983"/>
                  </a:ext>
                </a:extLst>
              </a:tr>
              <a:tr h="297177">
                <a:tc>
                  <a:txBody>
                    <a:bodyPr/>
                    <a:lstStyle/>
                    <a:p>
                      <a:pPr algn="ctr" fontAlgn="b"/>
                      <a:r>
                        <a:rPr lang="en-US" sz="1200" b="0" i="0" u="none" strike="noStrike">
                          <a:solidFill>
                            <a:srgbClr val="000000"/>
                          </a:solidFill>
                          <a:effectLst/>
                          <a:latin typeface="Calibri" panose="020F0502020204030204" pitchFamily="34" charset="0"/>
                        </a:rPr>
                        <a:t>Pt Rm 2228</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2228</a:t>
                      </a:r>
                    </a:p>
                  </a:txBody>
                  <a:tcPr marL="0" marR="0" marT="0" marB="0" anchor="ctr"/>
                </a:tc>
                <a:extLst>
                  <a:ext uri="{0D108BD9-81ED-4DB2-BD59-A6C34878D82A}">
                    <a16:rowId xmlns:a16="http://schemas.microsoft.com/office/drawing/2014/main" val="1170864034"/>
                  </a:ext>
                </a:extLst>
              </a:tr>
              <a:tr h="297177">
                <a:tc>
                  <a:txBody>
                    <a:bodyPr/>
                    <a:lstStyle/>
                    <a:p>
                      <a:pPr algn="ctr" fontAlgn="b"/>
                      <a:r>
                        <a:rPr lang="en-US" sz="1200" b="0" i="0" u="none" strike="noStrike">
                          <a:solidFill>
                            <a:srgbClr val="000000"/>
                          </a:solidFill>
                          <a:effectLst/>
                          <a:latin typeface="Calibri" panose="020F0502020204030204" pitchFamily="34" charset="0"/>
                        </a:rPr>
                        <a:t>Pt Rm 2230</a:t>
                      </a:r>
                    </a:p>
                  </a:txBody>
                  <a:tcPr marL="0" marR="0" marT="0" marB="0" anchor="ctr"/>
                </a:tc>
                <a:tc>
                  <a:txBody>
                    <a:bodyPr/>
                    <a:lstStyle/>
                    <a:p>
                      <a:pPr algn="ctr" fontAlgn="b"/>
                      <a:r>
                        <a:rPr lang="en-US" sz="1200" b="0" i="0" u="none" strike="noStrike">
                          <a:solidFill>
                            <a:srgbClr val="000000"/>
                          </a:solidFill>
                          <a:effectLst/>
                          <a:latin typeface="Calibri" panose="020F0502020204030204" pitchFamily="34" charset="0"/>
                        </a:rPr>
                        <a:t>2230</a:t>
                      </a:r>
                    </a:p>
                  </a:txBody>
                  <a:tcPr marL="0" marR="0" marT="0" marB="0" anchor="ctr"/>
                </a:tc>
                <a:extLst>
                  <a:ext uri="{0D108BD9-81ED-4DB2-BD59-A6C34878D82A}">
                    <a16:rowId xmlns:a16="http://schemas.microsoft.com/office/drawing/2014/main" val="267003749"/>
                  </a:ext>
                </a:extLst>
              </a:tr>
              <a:tr h="297177">
                <a:tc>
                  <a:txBody>
                    <a:bodyPr/>
                    <a:lstStyle/>
                    <a:p>
                      <a:pPr algn="ctr" fontAlgn="b"/>
                      <a:r>
                        <a:rPr lang="en-US" sz="1200" b="0" i="0" u="none" strike="noStrike">
                          <a:solidFill>
                            <a:srgbClr val="000000"/>
                          </a:solidFill>
                          <a:effectLst/>
                          <a:latin typeface="Calibri" panose="020F0502020204030204" pitchFamily="34" charset="0"/>
                        </a:rPr>
                        <a:t>Pt Rm 2232</a:t>
                      </a:r>
                    </a:p>
                  </a:txBody>
                  <a:tcPr marL="0" marR="0" marT="0" marB="0" anchor="ctr"/>
                </a:tc>
                <a:tc>
                  <a:txBody>
                    <a:bodyPr/>
                    <a:lstStyle/>
                    <a:p>
                      <a:pPr algn="ctr" fontAlgn="b"/>
                      <a:r>
                        <a:rPr lang="en-US" sz="1200" b="0" i="0" u="none" strike="noStrike" dirty="0">
                          <a:solidFill>
                            <a:srgbClr val="000000"/>
                          </a:solidFill>
                          <a:effectLst/>
                          <a:latin typeface="Calibri" panose="020F0502020204030204" pitchFamily="34" charset="0"/>
                        </a:rPr>
                        <a:t>2232</a:t>
                      </a:r>
                    </a:p>
                  </a:txBody>
                  <a:tcPr marL="0" marR="0" marT="0" marB="0" anchor="ctr"/>
                </a:tc>
                <a:extLst>
                  <a:ext uri="{0D108BD9-81ED-4DB2-BD59-A6C34878D82A}">
                    <a16:rowId xmlns:a16="http://schemas.microsoft.com/office/drawing/2014/main" val="2008332199"/>
                  </a:ext>
                </a:extLst>
              </a:tr>
            </a:tbl>
          </a:graphicData>
        </a:graphic>
      </p:graphicFrame>
    </p:spTree>
    <p:extLst>
      <p:ext uri="{BB962C8B-B14F-4D97-AF65-F5344CB8AC3E}">
        <p14:creationId xmlns:p14="http://schemas.microsoft.com/office/powerpoint/2010/main" val="1460893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153124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4310E-21EE-4807-9CC2-28C10B2C36BA}"/>
              </a:ext>
            </a:extLst>
          </p:cNvPr>
          <p:cNvSpPr>
            <a:spLocks noGrp="1"/>
          </p:cNvSpPr>
          <p:nvPr>
            <p:ph type="ctrTitle"/>
          </p:nvPr>
        </p:nvSpPr>
        <p:spPr>
          <a:xfrm>
            <a:off x="2410538" y="122833"/>
            <a:ext cx="2036931" cy="641444"/>
          </a:xfrm>
        </p:spPr>
        <p:txBody>
          <a:bodyPr anchor="t">
            <a:noAutofit/>
          </a:bodyPr>
          <a:lstStyle/>
          <a:p>
            <a:r>
              <a:rPr lang="en-US" sz="1800" b="1" u="sng" dirty="0"/>
              <a:t>UNIT</a:t>
            </a:r>
            <a:br>
              <a:rPr lang="en-US" sz="1800" b="1" u="sng" dirty="0"/>
            </a:br>
            <a:r>
              <a:rPr lang="en-US" sz="1800" b="1" u="sng" dirty="0"/>
              <a:t>3 North</a:t>
            </a:r>
            <a:br>
              <a:rPr lang="en-US" sz="2400" b="1" u="sng" dirty="0"/>
            </a:br>
            <a:endParaRPr lang="en-US" sz="2400" b="1" u="sng" dirty="0"/>
          </a:p>
        </p:txBody>
      </p:sp>
      <p:sp>
        <p:nvSpPr>
          <p:cNvPr id="3" name="Subtitle 2">
            <a:extLst>
              <a:ext uri="{FF2B5EF4-FFF2-40B4-BE49-F238E27FC236}">
                <a16:creationId xmlns:a16="http://schemas.microsoft.com/office/drawing/2014/main" id="{EFDF3B2A-9A23-4432-BC5D-0213AC1BE4B8}"/>
              </a:ext>
            </a:extLst>
          </p:cNvPr>
          <p:cNvSpPr>
            <a:spLocks noGrp="1"/>
          </p:cNvSpPr>
          <p:nvPr>
            <p:ph type="subTitle" idx="1"/>
          </p:nvPr>
        </p:nvSpPr>
        <p:spPr>
          <a:xfrm>
            <a:off x="1881962" y="866552"/>
            <a:ext cx="4976037" cy="8208335"/>
          </a:xfrm>
        </p:spPr>
        <p:txBody>
          <a:bodyPr>
            <a:noAutofit/>
          </a:bodyPr>
          <a:lstStyle/>
          <a:p>
            <a:pPr algn="l"/>
            <a:r>
              <a:rPr lang="en-US" sz="1200" b="1" u="sng" dirty="0">
                <a:solidFill>
                  <a:srgbClr val="FF0000"/>
                </a:solidFill>
                <a:latin typeface="Calibri" panose="020F0502020204030204" pitchFamily="34" charset="0"/>
              </a:rPr>
              <a:t>To Dial a Patient Room From the Console:</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Dial the room number on the keypad.</a:t>
            </a:r>
          </a:p>
          <a:p>
            <a:pPr algn="l"/>
            <a:r>
              <a:rPr lang="en-US" sz="1200" dirty="0">
                <a:solidFill>
                  <a:srgbClr val="000000"/>
                </a:solidFill>
                <a:latin typeface="Calibri" panose="020F0502020204030204" pitchFamily="34" charset="0"/>
              </a:rPr>
              <a:t>2. Lift the Handset.</a:t>
            </a:r>
          </a:p>
          <a:p>
            <a:pPr algn="l"/>
            <a:r>
              <a:rPr lang="en-US" sz="1200" dirty="0">
                <a:solidFill>
                  <a:srgbClr val="000000"/>
                </a:solidFill>
                <a:latin typeface="Calibri" panose="020F0502020204030204" pitchFamily="34" charset="0"/>
              </a:rPr>
              <a:t>3. Converse with the patient.</a:t>
            </a:r>
          </a:p>
          <a:p>
            <a:pPr algn="l"/>
            <a:r>
              <a:rPr lang="en-US" sz="1200" dirty="0">
                <a:solidFill>
                  <a:srgbClr val="000000"/>
                </a:solidFill>
                <a:latin typeface="Calibri" panose="020F0502020204030204" pitchFamily="34" charset="0"/>
              </a:rPr>
              <a:t>4. Hang up to end the call or you can push the cancel button on the console.</a:t>
            </a:r>
          </a:p>
          <a:p>
            <a:pPr algn="l"/>
            <a:r>
              <a:rPr lang="en-US" sz="1200" b="1" u="sng" dirty="0">
                <a:solidFill>
                  <a:srgbClr val="FF0000"/>
                </a:solidFill>
                <a:latin typeface="Calibri" panose="020F0502020204030204" pitchFamily="34" charset="0"/>
              </a:rPr>
              <a:t>To Answer Calls at the Console:</a:t>
            </a:r>
            <a:endParaRPr lang="en-US" sz="1200" dirty="0">
              <a:solidFill>
                <a:srgbClr val="000000"/>
              </a:solidFill>
              <a:latin typeface="Calibri" panose="020F0502020204030204" pitchFamily="34" charset="0"/>
            </a:endParaRPr>
          </a:p>
          <a:p>
            <a:pPr marL="171455" indent="-171455" algn="l">
              <a:lnSpc>
                <a:spcPct val="100000"/>
              </a:lnSpc>
              <a:buAutoNum type="arabicPeriod"/>
            </a:pPr>
            <a:r>
              <a:rPr lang="en-US" sz="1200" dirty="0">
                <a:solidFill>
                  <a:srgbClr val="000000"/>
                </a:solidFill>
                <a:latin typeface="Calibri" panose="020F0502020204030204" pitchFamily="34" charset="0"/>
              </a:rPr>
              <a:t>When the console tones, lift the handset.</a:t>
            </a:r>
          </a:p>
          <a:p>
            <a:pPr algn="l">
              <a:lnSpc>
                <a:spcPct val="100000"/>
              </a:lnSpc>
            </a:pPr>
            <a:r>
              <a:rPr lang="en-US" sz="1200" dirty="0">
                <a:solidFill>
                  <a:srgbClr val="000000"/>
                </a:solidFill>
                <a:latin typeface="Calibri" panose="020F0502020204030204" pitchFamily="34" charset="0"/>
              </a:rPr>
              <a:t>2. Converse with the patient. </a:t>
            </a:r>
          </a:p>
          <a:p>
            <a:pPr algn="l">
              <a:lnSpc>
                <a:spcPct val="100000"/>
              </a:lnSpc>
            </a:pPr>
            <a:r>
              <a:rPr lang="en-US" sz="1200" dirty="0">
                <a:solidFill>
                  <a:srgbClr val="000000"/>
                </a:solidFill>
                <a:latin typeface="Calibri" panose="020F0502020204030204" pitchFamily="34" charset="0"/>
              </a:rPr>
              <a:t>3. Hang up to end the call or you can push the cancel button on the console.</a:t>
            </a:r>
            <a:endParaRPr lang="en-US" sz="1200" dirty="0"/>
          </a:p>
          <a:p>
            <a:pPr algn="l"/>
            <a:r>
              <a:rPr lang="en-US" sz="1200" b="1" u="sng" dirty="0">
                <a:solidFill>
                  <a:srgbClr val="FF0000"/>
                </a:solidFill>
                <a:latin typeface="Calibri" panose="020F0502020204030204" pitchFamily="34" charset="0"/>
              </a:rPr>
              <a:t>To Set a Service at the Console:</a:t>
            </a:r>
            <a:endParaRPr lang="en-US" sz="1200" dirty="0">
              <a:solidFill>
                <a:srgbClr val="FF0000"/>
              </a:solidFill>
              <a:latin typeface="Calibri" panose="020F0502020204030204" pitchFamily="34" charset="0"/>
            </a:endParaRPr>
          </a:p>
          <a:p>
            <a:pPr algn="l"/>
            <a:r>
              <a:rPr lang="en-US" sz="1200" b="1" dirty="0">
                <a:solidFill>
                  <a:srgbClr val="000000"/>
                </a:solidFill>
                <a:latin typeface="Calibri" panose="020F0502020204030204" pitchFamily="34" charset="0"/>
              </a:rPr>
              <a:t>To Dispatch Staff After Receiving Call From Patient</a:t>
            </a:r>
          </a:p>
          <a:p>
            <a:pPr algn="l"/>
            <a:r>
              <a:rPr lang="en-US" sz="1200" dirty="0">
                <a:solidFill>
                  <a:srgbClr val="000000"/>
                </a:solidFill>
                <a:latin typeface="Calibri" panose="020F0502020204030204" pitchFamily="34" charset="0"/>
              </a:rPr>
              <a:t>1.  Answer patient call as described. Do not hang up.</a:t>
            </a:r>
          </a:p>
          <a:p>
            <a:pPr algn="l"/>
            <a:r>
              <a:rPr lang="en-US" sz="1200" dirty="0">
                <a:solidFill>
                  <a:srgbClr val="000000"/>
                </a:solidFill>
                <a:latin typeface="Calibri" panose="020F0502020204030204" pitchFamily="34" charset="0"/>
              </a:rPr>
              <a:t>2. Select need RN or Need PCA on the console and then hang up.</a:t>
            </a:r>
          </a:p>
          <a:p>
            <a:pPr algn="l"/>
            <a:r>
              <a:rPr lang="en-US" sz="1200" dirty="0">
                <a:solidFill>
                  <a:srgbClr val="000000"/>
                </a:solidFill>
                <a:latin typeface="Calibri" panose="020F0502020204030204" pitchFamily="34" charset="0"/>
              </a:rPr>
              <a:t>3. The corridor light above the room will flash the appropriate color for the service requested.</a:t>
            </a:r>
          </a:p>
          <a:p>
            <a:pPr algn="l"/>
            <a:r>
              <a:rPr lang="en-US" sz="1200" dirty="0">
                <a:solidFill>
                  <a:srgbClr val="000000"/>
                </a:solidFill>
                <a:latin typeface="Calibri" panose="020F0502020204030204" pitchFamily="34" charset="0"/>
              </a:rPr>
              <a:t>4. The service request will remain in the system until the caregiver hits the cancel button on the patient station.</a:t>
            </a:r>
          </a:p>
          <a:p>
            <a:pPr algn="l"/>
            <a:r>
              <a:rPr lang="en-US" sz="1200" b="1" dirty="0">
                <a:solidFill>
                  <a:srgbClr val="000000"/>
                </a:solidFill>
                <a:latin typeface="Calibri" panose="020F0502020204030204" pitchFamily="34" charset="0"/>
              </a:rPr>
              <a:t>To Dispatch Staff without a Patient Call</a:t>
            </a:r>
            <a:endParaRPr lang="en-US" sz="1200" dirty="0">
              <a:solidFill>
                <a:srgbClr val="000000"/>
              </a:solidFill>
              <a:latin typeface="Calibri" panose="020F0502020204030204" pitchFamily="34" charset="0"/>
            </a:endParaRPr>
          </a:p>
          <a:p>
            <a:pPr algn="l"/>
            <a:r>
              <a:rPr lang="en-US" sz="1200" dirty="0">
                <a:solidFill>
                  <a:srgbClr val="000000"/>
                </a:solidFill>
                <a:latin typeface="Calibri" panose="020F0502020204030204" pitchFamily="34" charset="0"/>
              </a:rPr>
              <a:t>1. Pick up the handset and dial the room number.  </a:t>
            </a:r>
            <a:r>
              <a:rPr lang="en-US" sz="1200" b="1" dirty="0">
                <a:solidFill>
                  <a:srgbClr val="FF0000"/>
                </a:solidFill>
                <a:latin typeface="Calibri" panose="020F0502020204030204" pitchFamily="34" charset="0"/>
              </a:rPr>
              <a:t>NOTE:</a:t>
            </a:r>
            <a:r>
              <a:rPr lang="en-US" sz="1200" dirty="0">
                <a:solidFill>
                  <a:srgbClr val="000000"/>
                </a:solidFill>
                <a:latin typeface="Calibri" panose="020F0502020204030204" pitchFamily="34" charset="0"/>
              </a:rPr>
              <a:t> This will open voice path to the room. The patient will be able to hear you.</a:t>
            </a:r>
          </a:p>
          <a:p>
            <a:pPr algn="l"/>
            <a:r>
              <a:rPr lang="en-US" sz="1200" dirty="0">
                <a:solidFill>
                  <a:srgbClr val="000000"/>
                </a:solidFill>
                <a:latin typeface="Calibri" panose="020F0502020204030204" pitchFamily="34" charset="0"/>
              </a:rPr>
              <a:t>2. Select need RN or Need PCT on the console and then hang up.</a:t>
            </a:r>
          </a:p>
          <a:p>
            <a:pPr algn="l"/>
            <a:r>
              <a:rPr lang="en-US" sz="1200" dirty="0">
                <a:solidFill>
                  <a:srgbClr val="000000"/>
                </a:solidFill>
                <a:latin typeface="Calibri" panose="020F0502020204030204" pitchFamily="34" charset="0"/>
              </a:rPr>
              <a:t>3. The corridor light above the room will flash the all appropriate color for the service requested.</a:t>
            </a:r>
          </a:p>
          <a:p>
            <a:pPr algn="l"/>
            <a:r>
              <a:rPr lang="en-US" sz="1200" dirty="0">
                <a:solidFill>
                  <a:srgbClr val="000000"/>
                </a:solidFill>
                <a:latin typeface="Calibri" panose="020F0502020204030204" pitchFamily="34" charset="0"/>
              </a:rPr>
              <a:t>4. The service request will remain active in the system until the caregiver hits cancel button on the patient station.</a:t>
            </a:r>
          </a:p>
          <a:p>
            <a:pPr algn="l"/>
            <a:r>
              <a:rPr lang="en-US" sz="1200" b="1" u="sng" dirty="0">
                <a:solidFill>
                  <a:srgbClr val="FF0000"/>
                </a:solidFill>
                <a:latin typeface="Calibri" panose="020F0502020204030204" pitchFamily="34" charset="0"/>
              </a:rPr>
              <a:t>To Set Privacy or Monitor:</a:t>
            </a:r>
          </a:p>
          <a:p>
            <a:pPr algn="l"/>
            <a:r>
              <a:rPr lang="en-US" sz="1200" dirty="0">
                <a:solidFill>
                  <a:srgbClr val="000000"/>
                </a:solidFill>
                <a:latin typeface="Calibri" panose="020F0502020204030204" pitchFamily="34" charset="0"/>
              </a:rPr>
              <a:t>The privacy function will allow you to disable audio from the patient room out to the nurse station. This can be used if there is a need for a conversation to take place in the patient room and will ensure that no one can be listening in through the nurse call system. </a:t>
            </a:r>
          </a:p>
          <a:p>
            <a:pPr algn="l"/>
            <a:r>
              <a:rPr lang="en-US" sz="1200" dirty="0">
                <a:solidFill>
                  <a:srgbClr val="000000"/>
                </a:solidFill>
                <a:latin typeface="Calibri" panose="020F0502020204030204" pitchFamily="34" charset="0"/>
              </a:rPr>
              <a:t>To enable privacy enter the “dial number” of the room you want in privacy and press the “Privacy” button. You will see the room status change to “Privacy”. </a:t>
            </a:r>
          </a:p>
          <a:p>
            <a:pPr algn="l"/>
            <a:r>
              <a:rPr lang="en-US" sz="1200" dirty="0">
                <a:solidFill>
                  <a:srgbClr val="000000"/>
                </a:solidFill>
                <a:latin typeface="Calibri" panose="020F0502020204030204" pitchFamily="34" charset="0"/>
              </a:rPr>
              <a:t>To remove privacy, enter the “dial number” of the room and press “Privacy”. You will see the room status change again. </a:t>
            </a:r>
          </a:p>
          <a:p>
            <a:pPr algn="l"/>
            <a:endParaRPr lang="en-US" sz="1200" dirty="0"/>
          </a:p>
        </p:txBody>
      </p:sp>
      <p:pic>
        <p:nvPicPr>
          <p:cNvPr id="5" name="Picture 4">
            <a:extLst>
              <a:ext uri="{FF2B5EF4-FFF2-40B4-BE49-F238E27FC236}">
                <a16:creationId xmlns:a16="http://schemas.microsoft.com/office/drawing/2014/main" id="{5B9EAD1D-2430-47E3-AB5C-93708D1DF4D4}"/>
              </a:ext>
            </a:extLst>
          </p:cNvPr>
          <p:cNvPicPr>
            <a:picLocks noChangeAspect="1"/>
          </p:cNvPicPr>
          <p:nvPr/>
        </p:nvPicPr>
        <p:blipFill>
          <a:blip r:embed="rId2"/>
          <a:stretch>
            <a:fillRect/>
          </a:stretch>
        </p:blipFill>
        <p:spPr>
          <a:xfrm>
            <a:off x="144911" y="122833"/>
            <a:ext cx="1481870" cy="641444"/>
          </a:xfrm>
          <a:prstGeom prst="rect">
            <a:avLst/>
          </a:prstGeom>
        </p:spPr>
      </p:pic>
      <p:pic>
        <p:nvPicPr>
          <p:cNvPr id="7" name="Picture 6">
            <a:extLst>
              <a:ext uri="{FF2B5EF4-FFF2-40B4-BE49-F238E27FC236}">
                <a16:creationId xmlns:a16="http://schemas.microsoft.com/office/drawing/2014/main" id="{239D02D2-A522-4B4E-8B62-5C2FBC431948}"/>
              </a:ext>
            </a:extLst>
          </p:cNvPr>
          <p:cNvPicPr>
            <a:picLocks noChangeAspect="1"/>
          </p:cNvPicPr>
          <p:nvPr/>
        </p:nvPicPr>
        <p:blipFill>
          <a:blip r:embed="rId3"/>
          <a:stretch>
            <a:fillRect/>
          </a:stretch>
        </p:blipFill>
        <p:spPr>
          <a:xfrm>
            <a:off x="5805487" y="122833"/>
            <a:ext cx="1052513" cy="531020"/>
          </a:xfrm>
          <a:prstGeom prst="rect">
            <a:avLst/>
          </a:prstGeom>
        </p:spPr>
      </p:pic>
      <p:graphicFrame>
        <p:nvGraphicFramePr>
          <p:cNvPr id="10" name="Table 10">
            <a:extLst>
              <a:ext uri="{FF2B5EF4-FFF2-40B4-BE49-F238E27FC236}">
                <a16:creationId xmlns:a16="http://schemas.microsoft.com/office/drawing/2014/main" id="{DB77652F-E1E0-4FD9-AB6F-D92F5CE3F380}"/>
              </a:ext>
            </a:extLst>
          </p:cNvPr>
          <p:cNvGraphicFramePr>
            <a:graphicFrameLocks noGrp="1"/>
          </p:cNvGraphicFramePr>
          <p:nvPr>
            <p:extLst>
              <p:ext uri="{D42A27DB-BD31-4B8C-83A1-F6EECF244321}">
                <p14:modId xmlns:p14="http://schemas.microsoft.com/office/powerpoint/2010/main" val="2221696174"/>
              </p:ext>
            </p:extLst>
          </p:nvPr>
        </p:nvGraphicFramePr>
        <p:xfrm>
          <a:off x="154172" y="929514"/>
          <a:ext cx="1520456" cy="8091651"/>
        </p:xfrm>
        <a:graphic>
          <a:graphicData uri="http://schemas.openxmlformats.org/drawingml/2006/table">
            <a:tbl>
              <a:tblPr firstRow="1" bandRow="1">
                <a:tableStyleId>{5C22544A-7EE6-4342-B048-85BDC9FD1C3A}</a:tableStyleId>
              </a:tblPr>
              <a:tblGrid>
                <a:gridCol w="885958">
                  <a:extLst>
                    <a:ext uri="{9D8B030D-6E8A-4147-A177-3AD203B41FA5}">
                      <a16:colId xmlns:a16="http://schemas.microsoft.com/office/drawing/2014/main" val="1863119884"/>
                    </a:ext>
                  </a:extLst>
                </a:gridCol>
                <a:gridCol w="634498">
                  <a:extLst>
                    <a:ext uri="{9D8B030D-6E8A-4147-A177-3AD203B41FA5}">
                      <a16:colId xmlns:a16="http://schemas.microsoft.com/office/drawing/2014/main" val="1357751720"/>
                    </a:ext>
                  </a:extLst>
                </a:gridCol>
              </a:tblGrid>
              <a:tr h="792677">
                <a:tc>
                  <a:txBody>
                    <a:bodyPr/>
                    <a:lstStyle/>
                    <a:p>
                      <a:pPr algn="ctr"/>
                      <a:r>
                        <a:rPr lang="en-US" sz="1400" dirty="0"/>
                        <a:t>Room #</a:t>
                      </a:r>
                    </a:p>
                  </a:txBody>
                  <a:tcPr anchor="ctr"/>
                </a:tc>
                <a:tc>
                  <a:txBody>
                    <a:bodyPr/>
                    <a:lstStyle/>
                    <a:p>
                      <a:pPr algn="ctr"/>
                      <a:r>
                        <a:rPr lang="en-US" dirty="0"/>
                        <a:t>Dial #</a:t>
                      </a:r>
                    </a:p>
                  </a:txBody>
                  <a:tcPr anchor="ctr"/>
                </a:tc>
                <a:extLst>
                  <a:ext uri="{0D108BD9-81ED-4DB2-BD59-A6C34878D82A}">
                    <a16:rowId xmlns:a16="http://schemas.microsoft.com/office/drawing/2014/main" val="574707832"/>
                  </a:ext>
                </a:extLst>
              </a:tr>
              <a:tr h="334195">
                <a:tc>
                  <a:txBody>
                    <a:bodyPr/>
                    <a:lstStyle/>
                    <a:p>
                      <a:pPr algn="ctr" fontAlgn="b"/>
                      <a:r>
                        <a:rPr lang="en-US" sz="1100" b="0" i="0" u="none" strike="noStrike" dirty="0">
                          <a:solidFill>
                            <a:srgbClr val="000000"/>
                          </a:solidFill>
                          <a:effectLst/>
                          <a:latin typeface="Calibri" panose="020F0502020204030204" pitchFamily="34" charset="0"/>
                        </a:rPr>
                        <a:t>Pt Rm 3502</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3502</a:t>
                      </a:r>
                    </a:p>
                  </a:txBody>
                  <a:tcPr marL="0" marR="0" marT="0" marB="0" anchor="ctr"/>
                </a:tc>
                <a:extLst>
                  <a:ext uri="{0D108BD9-81ED-4DB2-BD59-A6C34878D82A}">
                    <a16:rowId xmlns:a16="http://schemas.microsoft.com/office/drawing/2014/main" val="2620584987"/>
                  </a:ext>
                </a:extLst>
              </a:tr>
              <a:tr h="314374">
                <a:tc>
                  <a:txBody>
                    <a:bodyPr/>
                    <a:lstStyle/>
                    <a:p>
                      <a:pPr algn="ctr" fontAlgn="b"/>
                      <a:r>
                        <a:rPr lang="en-US" sz="1100" b="0" i="0" u="none" strike="noStrike">
                          <a:solidFill>
                            <a:srgbClr val="000000"/>
                          </a:solidFill>
                          <a:effectLst/>
                          <a:latin typeface="Calibri" panose="020F0502020204030204" pitchFamily="34" charset="0"/>
                        </a:rPr>
                        <a:t>Pt Rm 3506</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3506</a:t>
                      </a:r>
                    </a:p>
                  </a:txBody>
                  <a:tcPr marL="0" marR="0" marT="0" marB="0" anchor="ctr"/>
                </a:tc>
                <a:extLst>
                  <a:ext uri="{0D108BD9-81ED-4DB2-BD59-A6C34878D82A}">
                    <a16:rowId xmlns:a16="http://schemas.microsoft.com/office/drawing/2014/main" val="3094883844"/>
                  </a:ext>
                </a:extLst>
              </a:tr>
              <a:tr h="409688">
                <a:tc>
                  <a:txBody>
                    <a:bodyPr/>
                    <a:lstStyle/>
                    <a:p>
                      <a:pPr algn="ctr" fontAlgn="b"/>
                      <a:r>
                        <a:rPr lang="en-US" sz="1100" b="0" i="0" u="none" strike="noStrike">
                          <a:solidFill>
                            <a:srgbClr val="000000"/>
                          </a:solidFill>
                          <a:effectLst/>
                          <a:latin typeface="Calibri" panose="020F0502020204030204" pitchFamily="34" charset="0"/>
                        </a:rPr>
                        <a:t>Pt Rm 3510</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3510</a:t>
                      </a:r>
                    </a:p>
                  </a:txBody>
                  <a:tcPr marL="0" marR="0" marT="0" marB="0" anchor="ctr"/>
                </a:tc>
                <a:extLst>
                  <a:ext uri="{0D108BD9-81ED-4DB2-BD59-A6C34878D82A}">
                    <a16:rowId xmlns:a16="http://schemas.microsoft.com/office/drawing/2014/main" val="767677527"/>
                  </a:ext>
                </a:extLst>
              </a:tr>
              <a:tr h="297177">
                <a:tc>
                  <a:txBody>
                    <a:bodyPr/>
                    <a:lstStyle/>
                    <a:p>
                      <a:pPr algn="ctr" fontAlgn="b"/>
                      <a:r>
                        <a:rPr lang="en-US" sz="1100" b="0" i="0" u="none" strike="noStrike">
                          <a:solidFill>
                            <a:srgbClr val="000000"/>
                          </a:solidFill>
                          <a:effectLst/>
                          <a:latin typeface="Calibri" panose="020F0502020204030204" pitchFamily="34" charset="0"/>
                        </a:rPr>
                        <a:t>Pt Rm 3514</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3514</a:t>
                      </a:r>
                    </a:p>
                  </a:txBody>
                  <a:tcPr marL="0" marR="0" marT="0" marB="0" anchor="ctr"/>
                </a:tc>
                <a:extLst>
                  <a:ext uri="{0D108BD9-81ED-4DB2-BD59-A6C34878D82A}">
                    <a16:rowId xmlns:a16="http://schemas.microsoft.com/office/drawing/2014/main" val="1534574263"/>
                  </a:ext>
                </a:extLst>
              </a:tr>
              <a:tr h="297177">
                <a:tc>
                  <a:txBody>
                    <a:bodyPr/>
                    <a:lstStyle/>
                    <a:p>
                      <a:pPr algn="ctr" fontAlgn="b"/>
                      <a:r>
                        <a:rPr lang="en-US" sz="1100" b="0" i="0" u="none" strike="noStrike">
                          <a:solidFill>
                            <a:srgbClr val="000000"/>
                          </a:solidFill>
                          <a:effectLst/>
                          <a:latin typeface="Calibri" panose="020F0502020204030204" pitchFamily="34" charset="0"/>
                        </a:rPr>
                        <a:t>Pt Rm 3518</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3518</a:t>
                      </a:r>
                    </a:p>
                  </a:txBody>
                  <a:tcPr marL="0" marR="0" marT="0" marB="0" anchor="ctr"/>
                </a:tc>
                <a:extLst>
                  <a:ext uri="{0D108BD9-81ED-4DB2-BD59-A6C34878D82A}">
                    <a16:rowId xmlns:a16="http://schemas.microsoft.com/office/drawing/2014/main" val="946749000"/>
                  </a:ext>
                </a:extLst>
              </a:tr>
              <a:tr h="297177">
                <a:tc>
                  <a:txBody>
                    <a:bodyPr/>
                    <a:lstStyle/>
                    <a:p>
                      <a:pPr algn="ctr" fontAlgn="b"/>
                      <a:r>
                        <a:rPr lang="en-US" sz="1100" b="0" i="0" u="none" strike="noStrike">
                          <a:solidFill>
                            <a:srgbClr val="000000"/>
                          </a:solidFill>
                          <a:effectLst/>
                          <a:latin typeface="Calibri" panose="020F0502020204030204" pitchFamily="34" charset="0"/>
                        </a:rPr>
                        <a:t>Pt Rm 3522</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3522</a:t>
                      </a:r>
                    </a:p>
                  </a:txBody>
                  <a:tcPr marL="0" marR="0" marT="0" marB="0" anchor="ctr"/>
                </a:tc>
                <a:extLst>
                  <a:ext uri="{0D108BD9-81ED-4DB2-BD59-A6C34878D82A}">
                    <a16:rowId xmlns:a16="http://schemas.microsoft.com/office/drawing/2014/main" val="1659534690"/>
                  </a:ext>
                </a:extLst>
              </a:tr>
              <a:tr h="297177">
                <a:tc>
                  <a:txBody>
                    <a:bodyPr/>
                    <a:lstStyle/>
                    <a:p>
                      <a:pPr algn="ctr" fontAlgn="b"/>
                      <a:r>
                        <a:rPr lang="en-US" sz="1100" b="0" i="0" u="none" strike="noStrike">
                          <a:solidFill>
                            <a:srgbClr val="000000"/>
                          </a:solidFill>
                          <a:effectLst/>
                          <a:latin typeface="Calibri" panose="020F0502020204030204" pitchFamily="34" charset="0"/>
                        </a:rPr>
                        <a:t>Pt Rm 3526</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3526</a:t>
                      </a:r>
                    </a:p>
                  </a:txBody>
                  <a:tcPr marL="0" marR="0" marT="0" marB="0" anchor="ctr"/>
                </a:tc>
                <a:extLst>
                  <a:ext uri="{0D108BD9-81ED-4DB2-BD59-A6C34878D82A}">
                    <a16:rowId xmlns:a16="http://schemas.microsoft.com/office/drawing/2014/main" val="3540525675"/>
                  </a:ext>
                </a:extLst>
              </a:tr>
              <a:tr h="297177">
                <a:tc>
                  <a:txBody>
                    <a:bodyPr/>
                    <a:lstStyle/>
                    <a:p>
                      <a:pPr algn="ctr" fontAlgn="b"/>
                      <a:r>
                        <a:rPr lang="en-US" sz="1100" b="0" i="0" u="none" strike="noStrike">
                          <a:solidFill>
                            <a:srgbClr val="000000"/>
                          </a:solidFill>
                          <a:effectLst/>
                          <a:latin typeface="Calibri" panose="020F0502020204030204" pitchFamily="34" charset="0"/>
                        </a:rPr>
                        <a:t>Pt Rm 3530</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3530</a:t>
                      </a:r>
                    </a:p>
                  </a:txBody>
                  <a:tcPr marL="0" marR="0" marT="0" marB="0" anchor="ctr"/>
                </a:tc>
                <a:extLst>
                  <a:ext uri="{0D108BD9-81ED-4DB2-BD59-A6C34878D82A}">
                    <a16:rowId xmlns:a16="http://schemas.microsoft.com/office/drawing/2014/main" val="1480865785"/>
                  </a:ext>
                </a:extLst>
              </a:tr>
              <a:tr h="297177">
                <a:tc>
                  <a:txBody>
                    <a:bodyPr/>
                    <a:lstStyle/>
                    <a:p>
                      <a:pPr algn="ctr" fontAlgn="b"/>
                      <a:r>
                        <a:rPr lang="en-US" sz="1100" b="0" i="0" u="none" strike="noStrike">
                          <a:solidFill>
                            <a:srgbClr val="000000"/>
                          </a:solidFill>
                          <a:effectLst/>
                          <a:latin typeface="Calibri" panose="020F0502020204030204" pitchFamily="34" charset="0"/>
                        </a:rPr>
                        <a:t>Pt Rm 3402</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3402</a:t>
                      </a:r>
                    </a:p>
                  </a:txBody>
                  <a:tcPr marL="0" marR="0" marT="0" marB="0" anchor="ctr"/>
                </a:tc>
                <a:extLst>
                  <a:ext uri="{0D108BD9-81ED-4DB2-BD59-A6C34878D82A}">
                    <a16:rowId xmlns:a16="http://schemas.microsoft.com/office/drawing/2014/main" val="3698918795"/>
                  </a:ext>
                </a:extLst>
              </a:tr>
              <a:tr h="297177">
                <a:tc>
                  <a:txBody>
                    <a:bodyPr/>
                    <a:lstStyle/>
                    <a:p>
                      <a:pPr algn="ctr" fontAlgn="b"/>
                      <a:r>
                        <a:rPr lang="en-US" sz="1100" b="0" i="0" u="none" strike="noStrike">
                          <a:solidFill>
                            <a:srgbClr val="000000"/>
                          </a:solidFill>
                          <a:effectLst/>
                          <a:latin typeface="Calibri" panose="020F0502020204030204" pitchFamily="34" charset="0"/>
                        </a:rPr>
                        <a:t>Pt Rm 3404</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3404</a:t>
                      </a:r>
                    </a:p>
                  </a:txBody>
                  <a:tcPr marL="0" marR="0" marT="0" marB="0" anchor="ctr"/>
                </a:tc>
                <a:extLst>
                  <a:ext uri="{0D108BD9-81ED-4DB2-BD59-A6C34878D82A}">
                    <a16:rowId xmlns:a16="http://schemas.microsoft.com/office/drawing/2014/main" val="145795402"/>
                  </a:ext>
                </a:extLst>
              </a:tr>
              <a:tr h="297177">
                <a:tc>
                  <a:txBody>
                    <a:bodyPr/>
                    <a:lstStyle/>
                    <a:p>
                      <a:pPr algn="ctr" fontAlgn="b"/>
                      <a:r>
                        <a:rPr lang="en-US" sz="1100" b="0" i="0" u="none" strike="noStrike">
                          <a:solidFill>
                            <a:srgbClr val="000000"/>
                          </a:solidFill>
                          <a:effectLst/>
                          <a:latin typeface="Calibri" panose="020F0502020204030204" pitchFamily="34" charset="0"/>
                        </a:rPr>
                        <a:t>Pt Rm 3406</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3406</a:t>
                      </a:r>
                    </a:p>
                  </a:txBody>
                  <a:tcPr marL="0" marR="0" marT="0" marB="0" anchor="ctr"/>
                </a:tc>
                <a:extLst>
                  <a:ext uri="{0D108BD9-81ED-4DB2-BD59-A6C34878D82A}">
                    <a16:rowId xmlns:a16="http://schemas.microsoft.com/office/drawing/2014/main" val="852084685"/>
                  </a:ext>
                </a:extLst>
              </a:tr>
              <a:tr h="297177">
                <a:tc>
                  <a:txBody>
                    <a:bodyPr/>
                    <a:lstStyle/>
                    <a:p>
                      <a:pPr algn="ctr" fontAlgn="b"/>
                      <a:r>
                        <a:rPr lang="en-US" sz="1100" b="0" i="0" u="none" strike="noStrike">
                          <a:solidFill>
                            <a:srgbClr val="000000"/>
                          </a:solidFill>
                          <a:effectLst/>
                          <a:latin typeface="Calibri" panose="020F0502020204030204" pitchFamily="34" charset="0"/>
                        </a:rPr>
                        <a:t>Pt Rm 3408</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3408</a:t>
                      </a:r>
                    </a:p>
                  </a:txBody>
                  <a:tcPr marL="0" marR="0" marT="0" marB="0" anchor="ctr"/>
                </a:tc>
                <a:extLst>
                  <a:ext uri="{0D108BD9-81ED-4DB2-BD59-A6C34878D82A}">
                    <a16:rowId xmlns:a16="http://schemas.microsoft.com/office/drawing/2014/main" val="2263647325"/>
                  </a:ext>
                </a:extLst>
              </a:tr>
              <a:tr h="297177">
                <a:tc>
                  <a:txBody>
                    <a:bodyPr/>
                    <a:lstStyle/>
                    <a:p>
                      <a:pPr algn="ctr" fontAlgn="b"/>
                      <a:r>
                        <a:rPr lang="en-US" sz="1100" b="0" i="0" u="none" strike="noStrike">
                          <a:solidFill>
                            <a:srgbClr val="000000"/>
                          </a:solidFill>
                          <a:effectLst/>
                          <a:latin typeface="Calibri" panose="020F0502020204030204" pitchFamily="34" charset="0"/>
                        </a:rPr>
                        <a:t>Pt Rm 3410</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3410</a:t>
                      </a:r>
                    </a:p>
                  </a:txBody>
                  <a:tcPr marL="0" marR="0" marT="0" marB="0" anchor="ctr"/>
                </a:tc>
                <a:extLst>
                  <a:ext uri="{0D108BD9-81ED-4DB2-BD59-A6C34878D82A}">
                    <a16:rowId xmlns:a16="http://schemas.microsoft.com/office/drawing/2014/main" val="3277698827"/>
                  </a:ext>
                </a:extLst>
              </a:tr>
              <a:tr h="297177">
                <a:tc>
                  <a:txBody>
                    <a:bodyPr/>
                    <a:lstStyle/>
                    <a:p>
                      <a:pPr algn="ctr" fontAlgn="b"/>
                      <a:r>
                        <a:rPr lang="en-US" sz="1100" b="0" i="0" u="none" strike="noStrike">
                          <a:solidFill>
                            <a:srgbClr val="000000"/>
                          </a:solidFill>
                          <a:effectLst/>
                          <a:latin typeface="Calibri" panose="020F0502020204030204" pitchFamily="34" charset="0"/>
                        </a:rPr>
                        <a:t>Pt Rm 3412</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3412</a:t>
                      </a:r>
                    </a:p>
                  </a:txBody>
                  <a:tcPr marL="0" marR="0" marT="0" marB="0" anchor="ctr"/>
                </a:tc>
                <a:extLst>
                  <a:ext uri="{0D108BD9-81ED-4DB2-BD59-A6C34878D82A}">
                    <a16:rowId xmlns:a16="http://schemas.microsoft.com/office/drawing/2014/main" val="1594284825"/>
                  </a:ext>
                </a:extLst>
              </a:tr>
              <a:tr h="297177">
                <a:tc>
                  <a:txBody>
                    <a:bodyPr/>
                    <a:lstStyle/>
                    <a:p>
                      <a:pPr algn="ctr" fontAlgn="b"/>
                      <a:r>
                        <a:rPr lang="en-US" sz="1100" b="0" i="0" u="none" strike="noStrike">
                          <a:solidFill>
                            <a:srgbClr val="000000"/>
                          </a:solidFill>
                          <a:effectLst/>
                          <a:latin typeface="Calibri" panose="020F0502020204030204" pitchFamily="34" charset="0"/>
                        </a:rPr>
                        <a:t>Pt Rm 3414</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3414</a:t>
                      </a:r>
                    </a:p>
                  </a:txBody>
                  <a:tcPr marL="0" marR="0" marT="0" marB="0" anchor="ctr"/>
                </a:tc>
                <a:extLst>
                  <a:ext uri="{0D108BD9-81ED-4DB2-BD59-A6C34878D82A}">
                    <a16:rowId xmlns:a16="http://schemas.microsoft.com/office/drawing/2014/main" val="1557193643"/>
                  </a:ext>
                </a:extLst>
              </a:tr>
              <a:tr h="297177">
                <a:tc>
                  <a:txBody>
                    <a:bodyPr/>
                    <a:lstStyle/>
                    <a:p>
                      <a:pPr algn="ctr" fontAlgn="b"/>
                      <a:r>
                        <a:rPr lang="en-US" sz="1100" b="0" i="0" u="none" strike="noStrike">
                          <a:solidFill>
                            <a:srgbClr val="000000"/>
                          </a:solidFill>
                          <a:effectLst/>
                          <a:latin typeface="Calibri" panose="020F0502020204030204" pitchFamily="34" charset="0"/>
                        </a:rPr>
                        <a:t>Pt Rm 3416</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3416</a:t>
                      </a:r>
                    </a:p>
                  </a:txBody>
                  <a:tcPr marL="0" marR="0" marT="0" marB="0" anchor="ctr"/>
                </a:tc>
                <a:extLst>
                  <a:ext uri="{0D108BD9-81ED-4DB2-BD59-A6C34878D82A}">
                    <a16:rowId xmlns:a16="http://schemas.microsoft.com/office/drawing/2014/main" val="17703012"/>
                  </a:ext>
                </a:extLst>
              </a:tr>
              <a:tr h="297177">
                <a:tc>
                  <a:txBody>
                    <a:bodyPr/>
                    <a:lstStyle/>
                    <a:p>
                      <a:pPr algn="ctr" fontAlgn="b"/>
                      <a:r>
                        <a:rPr lang="en-US" sz="1100" b="0" i="0" u="none" strike="noStrike">
                          <a:solidFill>
                            <a:srgbClr val="000000"/>
                          </a:solidFill>
                          <a:effectLst/>
                          <a:latin typeface="Calibri" panose="020F0502020204030204" pitchFamily="34" charset="0"/>
                        </a:rPr>
                        <a:t>Pt Rm 3418</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3418</a:t>
                      </a:r>
                    </a:p>
                  </a:txBody>
                  <a:tcPr marL="0" marR="0" marT="0" marB="0" anchor="ctr"/>
                </a:tc>
                <a:extLst>
                  <a:ext uri="{0D108BD9-81ED-4DB2-BD59-A6C34878D82A}">
                    <a16:rowId xmlns:a16="http://schemas.microsoft.com/office/drawing/2014/main" val="2995061887"/>
                  </a:ext>
                </a:extLst>
              </a:tr>
              <a:tr h="297177">
                <a:tc>
                  <a:txBody>
                    <a:bodyPr/>
                    <a:lstStyle/>
                    <a:p>
                      <a:pPr algn="ctr" fontAlgn="b"/>
                      <a:r>
                        <a:rPr lang="en-US" sz="1100" b="0" i="0" u="none" strike="noStrike">
                          <a:solidFill>
                            <a:srgbClr val="000000"/>
                          </a:solidFill>
                          <a:effectLst/>
                          <a:latin typeface="Calibri" panose="020F0502020204030204" pitchFamily="34" charset="0"/>
                        </a:rPr>
                        <a:t>Pt Rm 3420</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3420</a:t>
                      </a:r>
                    </a:p>
                  </a:txBody>
                  <a:tcPr marL="0" marR="0" marT="0" marB="0" anchor="ctr"/>
                </a:tc>
                <a:extLst>
                  <a:ext uri="{0D108BD9-81ED-4DB2-BD59-A6C34878D82A}">
                    <a16:rowId xmlns:a16="http://schemas.microsoft.com/office/drawing/2014/main" val="362014069"/>
                  </a:ext>
                </a:extLst>
              </a:tr>
              <a:tr h="297177">
                <a:tc>
                  <a:txBody>
                    <a:bodyPr/>
                    <a:lstStyle/>
                    <a:p>
                      <a:pPr algn="ctr" fontAlgn="b"/>
                      <a:r>
                        <a:rPr lang="en-US" sz="1100" b="0" i="0" u="none" strike="noStrike">
                          <a:solidFill>
                            <a:srgbClr val="000000"/>
                          </a:solidFill>
                          <a:effectLst/>
                          <a:latin typeface="Calibri" panose="020F0502020204030204" pitchFamily="34" charset="0"/>
                        </a:rPr>
                        <a:t>Pt Rm 3422</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3422</a:t>
                      </a:r>
                    </a:p>
                  </a:txBody>
                  <a:tcPr marL="0" marR="0" marT="0" marB="0" anchor="ctr"/>
                </a:tc>
                <a:extLst>
                  <a:ext uri="{0D108BD9-81ED-4DB2-BD59-A6C34878D82A}">
                    <a16:rowId xmlns:a16="http://schemas.microsoft.com/office/drawing/2014/main" val="3692299145"/>
                  </a:ext>
                </a:extLst>
              </a:tr>
              <a:tr h="297177">
                <a:tc>
                  <a:txBody>
                    <a:bodyPr/>
                    <a:lstStyle/>
                    <a:p>
                      <a:pPr algn="ctr" fontAlgn="b"/>
                      <a:r>
                        <a:rPr lang="en-US" sz="1100" b="0" i="0" u="none" strike="noStrike">
                          <a:solidFill>
                            <a:srgbClr val="000000"/>
                          </a:solidFill>
                          <a:effectLst/>
                          <a:latin typeface="Calibri" panose="020F0502020204030204" pitchFamily="34" charset="0"/>
                        </a:rPr>
                        <a:t>Pt Rm 3424</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3424</a:t>
                      </a:r>
                    </a:p>
                  </a:txBody>
                  <a:tcPr marL="0" marR="0" marT="0" marB="0" anchor="ctr"/>
                </a:tc>
                <a:extLst>
                  <a:ext uri="{0D108BD9-81ED-4DB2-BD59-A6C34878D82A}">
                    <a16:rowId xmlns:a16="http://schemas.microsoft.com/office/drawing/2014/main" val="123193475"/>
                  </a:ext>
                </a:extLst>
              </a:tr>
              <a:tr h="297177">
                <a:tc>
                  <a:txBody>
                    <a:bodyPr/>
                    <a:lstStyle/>
                    <a:p>
                      <a:pPr algn="ctr" fontAlgn="b"/>
                      <a:r>
                        <a:rPr lang="en-US" sz="1100" b="0" i="0" u="none" strike="noStrike">
                          <a:solidFill>
                            <a:srgbClr val="000000"/>
                          </a:solidFill>
                          <a:effectLst/>
                          <a:latin typeface="Calibri" panose="020F0502020204030204" pitchFamily="34" charset="0"/>
                        </a:rPr>
                        <a:t>Pt Rm 3426</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3426</a:t>
                      </a:r>
                    </a:p>
                  </a:txBody>
                  <a:tcPr marL="0" marR="0" marT="0" marB="0" anchor="ctr"/>
                </a:tc>
                <a:extLst>
                  <a:ext uri="{0D108BD9-81ED-4DB2-BD59-A6C34878D82A}">
                    <a16:rowId xmlns:a16="http://schemas.microsoft.com/office/drawing/2014/main" val="284958983"/>
                  </a:ext>
                </a:extLst>
              </a:tr>
              <a:tr h="297177">
                <a:tc>
                  <a:txBody>
                    <a:bodyPr/>
                    <a:lstStyle/>
                    <a:p>
                      <a:pPr algn="ctr" fontAlgn="b"/>
                      <a:r>
                        <a:rPr lang="en-US" sz="1100" b="0" i="0" u="none" strike="noStrike">
                          <a:solidFill>
                            <a:srgbClr val="000000"/>
                          </a:solidFill>
                          <a:effectLst/>
                          <a:latin typeface="Calibri" panose="020F0502020204030204" pitchFamily="34" charset="0"/>
                        </a:rPr>
                        <a:t>Pt Rm 3428</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3428</a:t>
                      </a:r>
                    </a:p>
                  </a:txBody>
                  <a:tcPr marL="0" marR="0" marT="0" marB="0" anchor="ctr"/>
                </a:tc>
                <a:extLst>
                  <a:ext uri="{0D108BD9-81ED-4DB2-BD59-A6C34878D82A}">
                    <a16:rowId xmlns:a16="http://schemas.microsoft.com/office/drawing/2014/main" val="1170864034"/>
                  </a:ext>
                </a:extLst>
              </a:tr>
              <a:tr h="297177">
                <a:tc>
                  <a:txBody>
                    <a:bodyPr/>
                    <a:lstStyle/>
                    <a:p>
                      <a:pPr algn="ctr" fontAlgn="b"/>
                      <a:r>
                        <a:rPr lang="en-US" sz="1100" b="0" i="0" u="none" strike="noStrike">
                          <a:solidFill>
                            <a:srgbClr val="000000"/>
                          </a:solidFill>
                          <a:effectLst/>
                          <a:latin typeface="Calibri" panose="020F0502020204030204" pitchFamily="34" charset="0"/>
                        </a:rPr>
                        <a:t>Pt Rm 3430</a:t>
                      </a:r>
                    </a:p>
                  </a:txBody>
                  <a:tcPr marL="0" marR="0" marT="0" marB="0" anchor="ctr"/>
                </a:tc>
                <a:tc>
                  <a:txBody>
                    <a:bodyPr/>
                    <a:lstStyle/>
                    <a:p>
                      <a:pPr algn="ctr" fontAlgn="b"/>
                      <a:r>
                        <a:rPr lang="en-US" sz="1100" b="0" i="0" u="none" strike="noStrike">
                          <a:solidFill>
                            <a:srgbClr val="000000"/>
                          </a:solidFill>
                          <a:effectLst/>
                          <a:latin typeface="Calibri" panose="020F0502020204030204" pitchFamily="34" charset="0"/>
                        </a:rPr>
                        <a:t>3430</a:t>
                      </a:r>
                    </a:p>
                  </a:txBody>
                  <a:tcPr marL="0" marR="0" marT="0" marB="0" anchor="ctr"/>
                </a:tc>
                <a:extLst>
                  <a:ext uri="{0D108BD9-81ED-4DB2-BD59-A6C34878D82A}">
                    <a16:rowId xmlns:a16="http://schemas.microsoft.com/office/drawing/2014/main" val="267003749"/>
                  </a:ext>
                </a:extLst>
              </a:tr>
              <a:tr h="297177">
                <a:tc>
                  <a:txBody>
                    <a:bodyPr/>
                    <a:lstStyle/>
                    <a:p>
                      <a:pPr algn="ctr" fontAlgn="b"/>
                      <a:r>
                        <a:rPr lang="en-US" sz="1100" b="0" i="0" u="none" strike="noStrike">
                          <a:solidFill>
                            <a:srgbClr val="000000"/>
                          </a:solidFill>
                          <a:effectLst/>
                          <a:latin typeface="Calibri" panose="020F0502020204030204" pitchFamily="34" charset="0"/>
                        </a:rPr>
                        <a:t>Pt Rm 3432</a:t>
                      </a:r>
                    </a:p>
                  </a:txBody>
                  <a:tcPr marL="0" marR="0" marT="0" marB="0" anchor="ctr"/>
                </a:tc>
                <a:tc>
                  <a:txBody>
                    <a:bodyPr/>
                    <a:lstStyle/>
                    <a:p>
                      <a:pPr algn="ctr" fontAlgn="b"/>
                      <a:r>
                        <a:rPr lang="en-US" sz="1100" b="0" i="0" u="none" strike="noStrike" dirty="0">
                          <a:solidFill>
                            <a:srgbClr val="000000"/>
                          </a:solidFill>
                          <a:effectLst/>
                          <a:latin typeface="Calibri" panose="020F0502020204030204" pitchFamily="34" charset="0"/>
                        </a:rPr>
                        <a:t>3432</a:t>
                      </a:r>
                    </a:p>
                  </a:txBody>
                  <a:tcPr marL="0" marR="0" marT="0" marB="0" anchor="ctr"/>
                </a:tc>
                <a:extLst>
                  <a:ext uri="{0D108BD9-81ED-4DB2-BD59-A6C34878D82A}">
                    <a16:rowId xmlns:a16="http://schemas.microsoft.com/office/drawing/2014/main" val="2008332199"/>
                  </a:ext>
                </a:extLst>
              </a:tr>
            </a:tbl>
          </a:graphicData>
        </a:graphic>
      </p:graphicFrame>
    </p:spTree>
    <p:extLst>
      <p:ext uri="{BB962C8B-B14F-4D97-AF65-F5344CB8AC3E}">
        <p14:creationId xmlns:p14="http://schemas.microsoft.com/office/powerpoint/2010/main" val="1374288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83AB47-3CE9-45BA-BADA-8DDF5B5FD607}"/>
              </a:ext>
            </a:extLst>
          </p:cNvPr>
          <p:cNvPicPr>
            <a:picLocks noChangeAspect="1"/>
          </p:cNvPicPr>
          <p:nvPr/>
        </p:nvPicPr>
        <p:blipFill>
          <a:blip r:embed="rId2"/>
          <a:stretch>
            <a:fillRect/>
          </a:stretch>
        </p:blipFill>
        <p:spPr>
          <a:xfrm>
            <a:off x="136478" y="550509"/>
            <a:ext cx="2506638" cy="2322063"/>
          </a:xfrm>
          <a:prstGeom prst="rect">
            <a:avLst/>
          </a:prstGeom>
        </p:spPr>
      </p:pic>
      <p:pic>
        <p:nvPicPr>
          <p:cNvPr id="7" name="Picture 6">
            <a:extLst>
              <a:ext uri="{FF2B5EF4-FFF2-40B4-BE49-F238E27FC236}">
                <a16:creationId xmlns:a16="http://schemas.microsoft.com/office/drawing/2014/main" id="{54FB81F8-B48A-482A-A88C-183AC8DB7C5F}"/>
              </a:ext>
            </a:extLst>
          </p:cNvPr>
          <p:cNvPicPr>
            <a:picLocks noChangeAspect="1"/>
          </p:cNvPicPr>
          <p:nvPr/>
        </p:nvPicPr>
        <p:blipFill>
          <a:blip r:embed="rId3"/>
          <a:stretch>
            <a:fillRect/>
          </a:stretch>
        </p:blipFill>
        <p:spPr>
          <a:xfrm>
            <a:off x="1150961" y="758034"/>
            <a:ext cx="1141863" cy="891605"/>
          </a:xfrm>
          <a:prstGeom prst="rect">
            <a:avLst/>
          </a:prstGeom>
        </p:spPr>
      </p:pic>
      <p:sp>
        <p:nvSpPr>
          <p:cNvPr id="8" name="TextBox 7">
            <a:extLst>
              <a:ext uri="{FF2B5EF4-FFF2-40B4-BE49-F238E27FC236}">
                <a16:creationId xmlns:a16="http://schemas.microsoft.com/office/drawing/2014/main" id="{11849282-086F-4A47-B4A9-1EE964D8198A}"/>
              </a:ext>
            </a:extLst>
          </p:cNvPr>
          <p:cNvSpPr txBox="1"/>
          <p:nvPr/>
        </p:nvSpPr>
        <p:spPr>
          <a:xfrm>
            <a:off x="2678093" y="141960"/>
            <a:ext cx="4173940" cy="120032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This station allows for two way communication between caregiver and patient. The console has custom functions assigned to it, they are located at the bottom of the LCD Screen and are grouped in segments of four. The functions not displayed can be selected by toggling the left and right menu scroll keys.</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70C27ED6-DB8A-4511-B6CF-4162E20BCAD2}"/>
              </a:ext>
            </a:extLst>
          </p:cNvPr>
          <p:cNvSpPr txBox="1"/>
          <p:nvPr/>
        </p:nvSpPr>
        <p:spPr>
          <a:xfrm>
            <a:off x="2684060" y="1341862"/>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Selecto</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r: Use these keys to select a line</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35188E1A-9584-40A0-BBFC-558CEB6162C5}"/>
              </a:ext>
            </a:extLst>
          </p:cNvPr>
          <p:cNvPicPr>
            <a:picLocks noChangeAspect="1"/>
          </p:cNvPicPr>
          <p:nvPr/>
        </p:nvPicPr>
        <p:blipFill>
          <a:blip r:embed="rId4"/>
          <a:stretch>
            <a:fillRect/>
          </a:stretch>
        </p:blipFill>
        <p:spPr>
          <a:xfrm rot="541957">
            <a:off x="2235632" y="998120"/>
            <a:ext cx="557543" cy="434512"/>
          </a:xfrm>
          <a:prstGeom prst="rect">
            <a:avLst/>
          </a:prstGeom>
        </p:spPr>
      </p:pic>
      <p:sp>
        <p:nvSpPr>
          <p:cNvPr id="14" name="TextBox 13">
            <a:extLst>
              <a:ext uri="{FF2B5EF4-FFF2-40B4-BE49-F238E27FC236}">
                <a16:creationId xmlns:a16="http://schemas.microsoft.com/office/drawing/2014/main" id="{42440EA5-F78A-427A-8F40-A0AF84071176}"/>
              </a:ext>
            </a:extLst>
          </p:cNvPr>
          <p:cNvSpPr txBox="1"/>
          <p:nvPr/>
        </p:nvSpPr>
        <p:spPr>
          <a:xfrm>
            <a:off x="2684060" y="1606233"/>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Line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stacked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A341708F-7F6B-42E9-9DD2-BB223F466D8C}"/>
              </a:ext>
            </a:extLst>
          </p:cNvPr>
          <p:cNvPicPr>
            <a:picLocks noChangeAspect="1"/>
          </p:cNvPicPr>
          <p:nvPr/>
        </p:nvPicPr>
        <p:blipFill>
          <a:blip r:embed="rId5"/>
          <a:stretch>
            <a:fillRect/>
          </a:stretch>
        </p:blipFill>
        <p:spPr>
          <a:xfrm rot="1190844">
            <a:off x="2321306" y="1449799"/>
            <a:ext cx="477520" cy="199560"/>
          </a:xfrm>
          <a:prstGeom prst="rect">
            <a:avLst/>
          </a:prstGeom>
        </p:spPr>
      </p:pic>
      <p:sp>
        <p:nvSpPr>
          <p:cNvPr id="18" name="TextBox 17">
            <a:extLst>
              <a:ext uri="{FF2B5EF4-FFF2-40B4-BE49-F238E27FC236}">
                <a16:creationId xmlns:a16="http://schemas.microsoft.com/office/drawing/2014/main" id="{F56D394C-FDC1-4D3B-AB57-DB3C02596A0A}"/>
              </a:ext>
            </a:extLst>
          </p:cNvPr>
          <p:cNvSpPr txBox="1"/>
          <p:nvPr/>
        </p:nvSpPr>
        <p:spPr>
          <a:xfrm>
            <a:off x="2684060" y="2069789"/>
            <a:ext cx="3430136" cy="3077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Display</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Displays current calls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0" name="Picture 19">
            <a:extLst>
              <a:ext uri="{FF2B5EF4-FFF2-40B4-BE49-F238E27FC236}">
                <a16:creationId xmlns:a16="http://schemas.microsoft.com/office/drawing/2014/main" id="{26553712-8375-43CE-998C-F69FA45802E1}"/>
              </a:ext>
            </a:extLst>
          </p:cNvPr>
          <p:cNvPicPr>
            <a:picLocks noChangeAspect="1"/>
          </p:cNvPicPr>
          <p:nvPr/>
        </p:nvPicPr>
        <p:blipFill>
          <a:blip r:embed="rId6"/>
          <a:stretch>
            <a:fillRect/>
          </a:stretch>
        </p:blipFill>
        <p:spPr>
          <a:xfrm rot="1023275">
            <a:off x="1512992" y="1179297"/>
            <a:ext cx="1387475" cy="809625"/>
          </a:xfrm>
          <a:prstGeom prst="rect">
            <a:avLst/>
          </a:prstGeom>
        </p:spPr>
      </p:pic>
      <p:sp>
        <p:nvSpPr>
          <p:cNvPr id="22" name="TextBox 21">
            <a:extLst>
              <a:ext uri="{FF2B5EF4-FFF2-40B4-BE49-F238E27FC236}">
                <a16:creationId xmlns:a16="http://schemas.microsoft.com/office/drawing/2014/main" id="{6D7CC905-DA38-4A5D-9F51-AF7D0EF3B289}"/>
              </a:ext>
            </a:extLst>
          </p:cNvPr>
          <p:cNvSpPr txBox="1"/>
          <p:nvPr/>
        </p:nvSpPr>
        <p:spPr>
          <a:xfrm>
            <a:off x="2684060" y="234243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Function Selector Keys: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Use these keys to select the custom function above the key.</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4" name="Picture 23">
            <a:extLst>
              <a:ext uri="{FF2B5EF4-FFF2-40B4-BE49-F238E27FC236}">
                <a16:creationId xmlns:a16="http://schemas.microsoft.com/office/drawing/2014/main" id="{7913512E-48D1-4378-A99C-EB0E391CA5B1}"/>
              </a:ext>
            </a:extLst>
          </p:cNvPr>
          <p:cNvPicPr>
            <a:picLocks noChangeAspect="1"/>
          </p:cNvPicPr>
          <p:nvPr/>
        </p:nvPicPr>
        <p:blipFill>
          <a:blip r:embed="rId7"/>
          <a:stretch>
            <a:fillRect/>
          </a:stretch>
        </p:blipFill>
        <p:spPr>
          <a:xfrm rot="1348559">
            <a:off x="1994184" y="1818734"/>
            <a:ext cx="879760" cy="537441"/>
          </a:xfrm>
          <a:prstGeom prst="rect">
            <a:avLst/>
          </a:prstGeom>
        </p:spPr>
      </p:pic>
      <p:sp>
        <p:nvSpPr>
          <p:cNvPr id="26" name="TextBox 25">
            <a:extLst>
              <a:ext uri="{FF2B5EF4-FFF2-40B4-BE49-F238E27FC236}">
                <a16:creationId xmlns:a16="http://schemas.microsoft.com/office/drawing/2014/main" id="{B5354074-947E-4CE8-9B9A-702FDFDAAF05}"/>
              </a:ext>
            </a:extLst>
          </p:cNvPr>
          <p:cNvSpPr txBox="1"/>
          <p:nvPr/>
        </p:nvSpPr>
        <p:spPr>
          <a:xfrm>
            <a:off x="2684060" y="2839900"/>
            <a:ext cx="3430136" cy="52322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Menu Scroll Keys</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Use these keys to scroll between custom functions. (in groups of 4)</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8" name="Picture 27">
            <a:extLst>
              <a:ext uri="{FF2B5EF4-FFF2-40B4-BE49-F238E27FC236}">
                <a16:creationId xmlns:a16="http://schemas.microsoft.com/office/drawing/2014/main" id="{A3DB630C-9CD4-47A6-B63D-BD33CEE455D8}"/>
              </a:ext>
            </a:extLst>
          </p:cNvPr>
          <p:cNvPicPr>
            <a:picLocks noChangeAspect="1"/>
          </p:cNvPicPr>
          <p:nvPr/>
        </p:nvPicPr>
        <p:blipFill>
          <a:blip r:embed="rId8"/>
          <a:stretch>
            <a:fillRect/>
          </a:stretch>
        </p:blipFill>
        <p:spPr>
          <a:xfrm rot="920771">
            <a:off x="1480111" y="1929392"/>
            <a:ext cx="1418260" cy="873592"/>
          </a:xfrm>
          <a:prstGeom prst="rect">
            <a:avLst/>
          </a:prstGeom>
        </p:spPr>
      </p:pic>
      <p:sp>
        <p:nvSpPr>
          <p:cNvPr id="29" name="TextBox 28">
            <a:extLst>
              <a:ext uri="{FF2B5EF4-FFF2-40B4-BE49-F238E27FC236}">
                <a16:creationId xmlns:a16="http://schemas.microsoft.com/office/drawing/2014/main" id="{5DB7390A-E153-4EC5-AE18-81589A7E1A20}"/>
              </a:ext>
            </a:extLst>
          </p:cNvPr>
          <p:cNvSpPr txBox="1"/>
          <p:nvPr/>
        </p:nvSpPr>
        <p:spPr>
          <a:xfrm>
            <a:off x="136478" y="134159"/>
            <a:ext cx="2506638" cy="400110"/>
          </a:xfrm>
          <a:prstGeom prst="rect">
            <a:avLst/>
          </a:prstGeom>
          <a:noFill/>
        </p:spPr>
        <p:txBody>
          <a:bodyPr wrap="square" rtlCol="0" anchor="ctr">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Nurse Console:</a:t>
            </a: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xtBox 29">
            <a:extLst>
              <a:ext uri="{FF2B5EF4-FFF2-40B4-BE49-F238E27FC236}">
                <a16:creationId xmlns:a16="http://schemas.microsoft.com/office/drawing/2014/main" id="{03EA0C28-F5F1-4860-BE75-1C9FEB0E0BC8}"/>
              </a:ext>
            </a:extLst>
          </p:cNvPr>
          <p:cNvSpPr txBox="1"/>
          <p:nvPr/>
        </p:nvSpPr>
        <p:spPr>
          <a:xfrm>
            <a:off x="472811" y="3728204"/>
            <a:ext cx="895065"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1</a:t>
            </a:r>
          </a:p>
        </p:txBody>
      </p:sp>
      <p:sp>
        <p:nvSpPr>
          <p:cNvPr id="31" name="Rectangle 30">
            <a:extLst>
              <a:ext uri="{FF2B5EF4-FFF2-40B4-BE49-F238E27FC236}">
                <a16:creationId xmlns:a16="http://schemas.microsoft.com/office/drawing/2014/main" id="{1AAED506-9F6B-4E80-9D66-3F4002BEEBDC}"/>
              </a:ext>
            </a:extLst>
          </p:cNvPr>
          <p:cNvSpPr/>
          <p:nvPr/>
        </p:nvSpPr>
        <p:spPr>
          <a:xfrm>
            <a:off x="1378424" y="3517094"/>
            <a:ext cx="914400" cy="58044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RN</a:t>
            </a:r>
          </a:p>
        </p:txBody>
      </p:sp>
      <p:sp>
        <p:nvSpPr>
          <p:cNvPr id="32" name="Rectangle 31">
            <a:extLst>
              <a:ext uri="{FF2B5EF4-FFF2-40B4-BE49-F238E27FC236}">
                <a16:creationId xmlns:a16="http://schemas.microsoft.com/office/drawing/2014/main" id="{EFA209CA-1361-4012-BC72-2F959C548B5A}"/>
              </a:ext>
            </a:extLst>
          </p:cNvPr>
          <p:cNvSpPr/>
          <p:nvPr/>
        </p:nvSpPr>
        <p:spPr>
          <a:xfrm>
            <a:off x="4494048" y="3519321"/>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Night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Tones</a:t>
            </a:r>
          </a:p>
        </p:txBody>
      </p:sp>
      <p:sp>
        <p:nvSpPr>
          <p:cNvPr id="35" name="Rectangle 34">
            <a:extLst>
              <a:ext uri="{FF2B5EF4-FFF2-40B4-BE49-F238E27FC236}">
                <a16:creationId xmlns:a16="http://schemas.microsoft.com/office/drawing/2014/main" id="{1BD02BD6-C3AE-472C-B1D0-00277AE49ED1}"/>
              </a:ext>
            </a:extLst>
          </p:cNvPr>
          <p:cNvSpPr/>
          <p:nvPr/>
        </p:nvSpPr>
        <p:spPr>
          <a:xfrm>
            <a:off x="2434064" y="3529251"/>
            <a:ext cx="914400" cy="568286"/>
          </a:xfrm>
          <a:prstGeom prst="rect">
            <a:avLst/>
          </a:prstGeom>
          <a:solidFill>
            <a:srgbClr val="EF8B4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Need CNA</a:t>
            </a:r>
          </a:p>
        </p:txBody>
      </p:sp>
      <p:sp>
        <p:nvSpPr>
          <p:cNvPr id="36" name="Rectangle 35">
            <a:extLst>
              <a:ext uri="{FF2B5EF4-FFF2-40B4-BE49-F238E27FC236}">
                <a16:creationId xmlns:a16="http://schemas.microsoft.com/office/drawing/2014/main" id="{ADD2957A-76DD-40C3-AAC5-8105C22038B9}"/>
              </a:ext>
            </a:extLst>
          </p:cNvPr>
          <p:cNvSpPr/>
          <p:nvPr/>
        </p:nvSpPr>
        <p:spPr>
          <a:xfrm>
            <a:off x="3446993" y="3519087"/>
            <a:ext cx="914400" cy="580442"/>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Mute Tones</a:t>
            </a:r>
          </a:p>
        </p:txBody>
      </p:sp>
      <p:sp>
        <p:nvSpPr>
          <p:cNvPr id="37" name="Rectangle 36">
            <a:extLst>
              <a:ext uri="{FF2B5EF4-FFF2-40B4-BE49-F238E27FC236}">
                <a16:creationId xmlns:a16="http://schemas.microsoft.com/office/drawing/2014/main" id="{1540C0BA-5034-4BF3-BD29-D47A60CFDACD}"/>
              </a:ext>
            </a:extLst>
          </p:cNvPr>
          <p:cNvSpPr/>
          <p:nvPr/>
        </p:nvSpPr>
        <p:spPr>
          <a:xfrm>
            <a:off x="3429000" y="5746532"/>
            <a:ext cx="914400" cy="561755"/>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All Page</a:t>
            </a:r>
          </a:p>
        </p:txBody>
      </p:sp>
      <p:sp>
        <p:nvSpPr>
          <p:cNvPr id="38" name="Rectangle 37">
            <a:extLst>
              <a:ext uri="{FF2B5EF4-FFF2-40B4-BE49-F238E27FC236}">
                <a16:creationId xmlns:a16="http://schemas.microsoft.com/office/drawing/2014/main" id="{87EE91E8-CBE9-4F7A-BD48-04253DF1CD04}"/>
              </a:ext>
            </a:extLst>
          </p:cNvPr>
          <p:cNvSpPr/>
          <p:nvPr/>
        </p:nvSpPr>
        <p:spPr>
          <a:xfrm>
            <a:off x="137842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39" name="Rectangle 38">
            <a:extLst>
              <a:ext uri="{FF2B5EF4-FFF2-40B4-BE49-F238E27FC236}">
                <a16:creationId xmlns:a16="http://schemas.microsoft.com/office/drawing/2014/main" id="{FA44E1B1-F16B-4B0A-8521-A291CE2A181C}"/>
              </a:ext>
            </a:extLst>
          </p:cNvPr>
          <p:cNvSpPr/>
          <p:nvPr/>
        </p:nvSpPr>
        <p:spPr>
          <a:xfrm>
            <a:off x="4494048" y="5746532"/>
            <a:ext cx="914400" cy="561755"/>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Privacy</a:t>
            </a:r>
          </a:p>
        </p:txBody>
      </p:sp>
      <p:sp>
        <p:nvSpPr>
          <p:cNvPr id="40" name="Rectangle 39">
            <a:extLst>
              <a:ext uri="{FF2B5EF4-FFF2-40B4-BE49-F238E27FC236}">
                <a16:creationId xmlns:a16="http://schemas.microsoft.com/office/drawing/2014/main" id="{1A7A62B8-8867-4719-9A9D-F4BFA55E368B}"/>
              </a:ext>
            </a:extLst>
          </p:cNvPr>
          <p:cNvSpPr/>
          <p:nvPr/>
        </p:nvSpPr>
        <p:spPr>
          <a:xfrm>
            <a:off x="2434064" y="5746532"/>
            <a:ext cx="914400" cy="561755"/>
          </a:xfrm>
          <a:prstGeom prst="rect">
            <a:avLst/>
          </a:prstGeom>
          <a:solidFill>
            <a:srgbClr val="F0BF7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 Vol -</a:t>
            </a:r>
          </a:p>
        </p:txBody>
      </p:sp>
      <p:sp>
        <p:nvSpPr>
          <p:cNvPr id="2" name="TextBox 1">
            <a:extLst>
              <a:ext uri="{FF2B5EF4-FFF2-40B4-BE49-F238E27FC236}">
                <a16:creationId xmlns:a16="http://schemas.microsoft.com/office/drawing/2014/main" id="{5FA72914-6C97-425E-A439-C2F8A2D4405E}"/>
              </a:ext>
            </a:extLst>
          </p:cNvPr>
          <p:cNvSpPr txBox="1"/>
          <p:nvPr/>
        </p:nvSpPr>
        <p:spPr>
          <a:xfrm>
            <a:off x="1305014" y="4099529"/>
            <a:ext cx="5214893" cy="160043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Need RN/</a:t>
            </a:r>
            <a:r>
              <a:rPr kumimoji="0" lang="en-US" sz="1400" b="1" i="0" u="none" strike="noStrike" kern="1200" cap="none" spc="0" normalizeH="0" baseline="0" noProof="0" dirty="0">
                <a:ln>
                  <a:noFill/>
                </a:ln>
                <a:solidFill>
                  <a:schemeClr val="accent2"/>
                </a:solidFill>
                <a:effectLst/>
                <a:uLnTx/>
                <a:uFillTx/>
                <a:latin typeface="Calibri" panose="020F0502020204030204" pitchFamily="34" charset="0"/>
                <a:ea typeface="+mn-ea"/>
                <a:cs typeface="+mn-cs"/>
              </a:rPr>
              <a:t>CNA</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Sends a service request to the RN or LPN assigned to that room by lighting the corridor light above door and sending notification to wireless phone (if applicable.)</a:t>
            </a:r>
            <a:endPar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endParaRPr>
          </a:p>
          <a:p>
            <a:r>
              <a:rPr lang="en-US" sz="1400" b="1" dirty="0">
                <a:solidFill>
                  <a:srgbClr val="5880B3"/>
                </a:solidFill>
                <a:latin typeface="Calibri" panose="020F0502020204030204" pitchFamily="34" charset="0"/>
              </a:rPr>
              <a:t>Mute Tones</a:t>
            </a:r>
            <a:r>
              <a:rPr lang="en-US" sz="1400" b="1" dirty="0">
                <a:solidFill>
                  <a:srgbClr val="000000"/>
                </a:solidFill>
                <a:latin typeface="Calibri" panose="020F0502020204030204" pitchFamily="34" charset="0"/>
              </a:rPr>
              <a:t>: </a:t>
            </a:r>
            <a:r>
              <a:rPr lang="en-US" sz="1400" dirty="0">
                <a:solidFill>
                  <a:srgbClr val="000000"/>
                </a:solidFill>
                <a:latin typeface="Calibri" panose="020F0502020204030204" pitchFamily="34" charset="0"/>
              </a:rPr>
              <a:t>Mutes call tones for 60 seconds, or until another call comes in.</a:t>
            </a:r>
            <a:endParaRPr lang="en-US" sz="1200" dirty="0">
              <a:solidFill>
                <a:prstClr val="black"/>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5880B3"/>
                </a:solidFill>
                <a:effectLst/>
                <a:uLnTx/>
                <a:uFillTx/>
                <a:latin typeface="Calibri" panose="020F0502020204030204" pitchFamily="34" charset="0"/>
                <a:ea typeface="+mn-ea"/>
                <a:cs typeface="+mn-cs"/>
              </a:rPr>
              <a:t>Night Tones</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Reduces call tone volume by half, with the exceptions of Staff Assist and Code Blue.</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3" name="TextBox 2">
            <a:extLst>
              <a:ext uri="{FF2B5EF4-FFF2-40B4-BE49-F238E27FC236}">
                <a16:creationId xmlns:a16="http://schemas.microsoft.com/office/drawing/2014/main" id="{01F6211E-A0E8-4D53-A9A4-7E11E3DF4071}"/>
              </a:ext>
            </a:extLst>
          </p:cNvPr>
          <p:cNvSpPr txBox="1"/>
          <p:nvPr/>
        </p:nvSpPr>
        <p:spPr>
          <a:xfrm>
            <a:off x="474098" y="5938955"/>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2</a:t>
            </a:r>
          </a:p>
        </p:txBody>
      </p:sp>
      <p:sp>
        <p:nvSpPr>
          <p:cNvPr id="4" name="TextBox 3">
            <a:extLst>
              <a:ext uri="{FF2B5EF4-FFF2-40B4-BE49-F238E27FC236}">
                <a16:creationId xmlns:a16="http://schemas.microsoft.com/office/drawing/2014/main" id="{2CEEDFC0-B540-4A00-BD0E-0076840B1CE5}"/>
              </a:ext>
            </a:extLst>
          </p:cNvPr>
          <p:cNvSpPr txBox="1"/>
          <p:nvPr/>
        </p:nvSpPr>
        <p:spPr>
          <a:xfrm>
            <a:off x="1388498" y="6336887"/>
            <a:ext cx="5177330" cy="138499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FFCC99"/>
                </a:solidFill>
                <a:effectLst/>
                <a:uLnTx/>
                <a:uFillTx/>
                <a:latin typeface="Calibri" panose="020F0502020204030204" pitchFamily="34" charset="0"/>
                <a:ea typeface="+mn-ea"/>
                <a:cs typeface="+mn-cs"/>
              </a:rPr>
              <a:t>Vol+ / Vol-</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Changes the volume of the patient station.</a:t>
            </a:r>
            <a:endParaRPr kumimoji="0" lang="en-US" sz="14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70C0"/>
                </a:solidFill>
                <a:effectLst/>
                <a:uLnTx/>
                <a:uFillTx/>
                <a:latin typeface="Calibri" panose="020F0502020204030204" pitchFamily="34" charset="0"/>
                <a:ea typeface="+mn-ea"/>
                <a:cs typeface="+mn-cs"/>
              </a:rPr>
              <a:t>All Page</a:t>
            </a:r>
            <a:r>
              <a:rPr kumimoji="0" lang="en-US" sz="14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Pages all nurse call audio devices.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mn-ea"/>
                <a:cs typeface="+mn-cs"/>
              </a:rPr>
              <a:t>Privacy</a:t>
            </a:r>
            <a:r>
              <a:rPr kumimoji="0" lang="en-US" sz="1400" b="1" i="0" u="none" strike="noStrike" kern="1200" cap="none" spc="0" normalizeH="0" baseline="0" noProof="0" dirty="0">
                <a:ln>
                  <a:noFill/>
                </a:ln>
                <a:solidFill>
                  <a:srgbClr val="F0BF76"/>
                </a:solidFill>
                <a:effectLst/>
                <a:uLnTx/>
                <a:uFillTx/>
                <a:latin typeface="Calibri" panose="020F0502020204030204" pitchFamily="34" charset="0"/>
                <a:ea typeface="+mn-ea"/>
                <a:cs typeface="+mn-cs"/>
              </a:rPr>
              <a:t>: </a:t>
            </a:r>
            <a:r>
              <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HIPPA requirement. Mutes sound coming from pillow speaker. To set a room to Privacy, you first enter the Dial number then push the Privacy button (See reverse side for instructions.)</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B912ECE-3A4D-4411-B028-AE97DA8D163E}"/>
              </a:ext>
            </a:extLst>
          </p:cNvPr>
          <p:cNvSpPr txBox="1"/>
          <p:nvPr/>
        </p:nvSpPr>
        <p:spPr>
          <a:xfrm>
            <a:off x="474098" y="7541386"/>
            <a:ext cx="91440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prstClr val="black"/>
                </a:solidFill>
                <a:effectLst/>
                <a:uLnTx/>
                <a:uFillTx/>
                <a:latin typeface="Calibri" panose="020F0502020204030204"/>
                <a:ea typeface="+mn-ea"/>
                <a:cs typeface="+mn-cs"/>
              </a:rPr>
              <a:t>Layer 3</a:t>
            </a:r>
          </a:p>
        </p:txBody>
      </p:sp>
      <p:sp>
        <p:nvSpPr>
          <p:cNvPr id="19" name="Rectangle 18">
            <a:extLst>
              <a:ext uri="{FF2B5EF4-FFF2-40B4-BE49-F238E27FC236}">
                <a16:creationId xmlns:a16="http://schemas.microsoft.com/office/drawing/2014/main" id="{0440DC4B-CAAB-4F89-9555-B99C556A662D}"/>
              </a:ext>
            </a:extLst>
          </p:cNvPr>
          <p:cNvSpPr/>
          <p:nvPr/>
        </p:nvSpPr>
        <p:spPr>
          <a:xfrm>
            <a:off x="1382110" y="7479000"/>
            <a:ext cx="914400" cy="490680"/>
          </a:xfrm>
          <a:prstGeom prst="rect">
            <a:avLst/>
          </a:prstGeom>
          <a:solidFill>
            <a:srgbClr val="FF0000"/>
          </a:solid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1" name="Rectangle 20">
            <a:extLst>
              <a:ext uri="{FF2B5EF4-FFF2-40B4-BE49-F238E27FC236}">
                <a16:creationId xmlns:a16="http://schemas.microsoft.com/office/drawing/2014/main" id="{52FA79E0-9633-4F2D-9583-BFCD06B41E03}"/>
              </a:ext>
            </a:extLst>
          </p:cNvPr>
          <p:cNvSpPr/>
          <p:nvPr/>
        </p:nvSpPr>
        <p:spPr>
          <a:xfrm>
            <a:off x="2301611" y="7480712"/>
            <a:ext cx="914400" cy="49068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3" name="Rectangle 22">
            <a:extLst>
              <a:ext uri="{FF2B5EF4-FFF2-40B4-BE49-F238E27FC236}">
                <a16:creationId xmlns:a16="http://schemas.microsoft.com/office/drawing/2014/main" id="{8BA38016-1AE7-45A6-91AE-2FF502D63599}"/>
              </a:ext>
            </a:extLst>
          </p:cNvPr>
          <p:cNvSpPr/>
          <p:nvPr/>
        </p:nvSpPr>
        <p:spPr>
          <a:xfrm>
            <a:off x="4636675" y="7473019"/>
            <a:ext cx="914400" cy="509323"/>
          </a:xfrm>
          <a:prstGeom prst="rect">
            <a:avLst/>
          </a:prstGeom>
          <a:solidFill>
            <a:srgbClr val="00B050"/>
          </a:solid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On</a:t>
            </a:r>
          </a:p>
        </p:txBody>
      </p:sp>
      <p:sp>
        <p:nvSpPr>
          <p:cNvPr id="25" name="Rectangle 24">
            <a:extLst>
              <a:ext uri="{FF2B5EF4-FFF2-40B4-BE49-F238E27FC236}">
                <a16:creationId xmlns:a16="http://schemas.microsoft.com/office/drawing/2014/main" id="{D9A1D73A-E4AD-4CFA-87AE-B6799015EA4B}"/>
              </a:ext>
            </a:extLst>
          </p:cNvPr>
          <p:cNvSpPr/>
          <p:nvPr/>
        </p:nvSpPr>
        <p:spPr>
          <a:xfrm>
            <a:off x="3697743" y="7473019"/>
            <a:ext cx="914400" cy="52240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Delay Off</a:t>
            </a:r>
          </a:p>
        </p:txBody>
      </p:sp>
      <p:sp>
        <p:nvSpPr>
          <p:cNvPr id="27" name="TextBox 26">
            <a:extLst>
              <a:ext uri="{FF2B5EF4-FFF2-40B4-BE49-F238E27FC236}">
                <a16:creationId xmlns:a16="http://schemas.microsoft.com/office/drawing/2014/main" id="{56F290A0-5B0C-4225-8F14-B1931C018248}"/>
              </a:ext>
            </a:extLst>
          </p:cNvPr>
          <p:cNvSpPr txBox="1"/>
          <p:nvPr/>
        </p:nvSpPr>
        <p:spPr>
          <a:xfrm>
            <a:off x="743804" y="8751783"/>
            <a:ext cx="6010506"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50"/>
                </a:solidFill>
                <a:effectLst/>
                <a:uLnTx/>
                <a:uFillTx/>
                <a:latin typeface="Calibri" panose="020F0502020204030204" pitchFamily="34" charset="0"/>
                <a:ea typeface="+mn-ea"/>
                <a:cs typeface="+mn-cs"/>
              </a:rPr>
              <a:t>Delay On</a:t>
            </a: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r>
              <a:rPr kumimoji="0" lang="en-US" sz="1100" b="1" i="0" u="none" strike="noStrike" kern="1200" cap="none" spc="0" normalizeH="0" baseline="0" noProof="0" dirty="0">
                <a:ln>
                  <a:noFill/>
                </a:ln>
                <a:solidFill>
                  <a:srgbClr val="FF0000"/>
                </a:solidFill>
                <a:effectLst/>
                <a:uLnTx/>
                <a:uFillTx/>
                <a:latin typeface="Calibri" panose="020F0502020204030204" pitchFamily="34" charset="0"/>
                <a:ea typeface="+mn-ea"/>
                <a:cs typeface="+mn-cs"/>
              </a:rPr>
              <a:t>Off</a:t>
            </a: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Delay should be on when wireless phones are in use and appropriately assigned.  Turn delay off when needed. i.e. network down, phones down, assignments incomplete etc.</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DF407175-8AED-4D71-B611-8B24ACE718B4}"/>
              </a:ext>
            </a:extLst>
          </p:cNvPr>
          <p:cNvSpPr txBox="1"/>
          <p:nvPr/>
        </p:nvSpPr>
        <p:spPr>
          <a:xfrm>
            <a:off x="1070517" y="7982342"/>
            <a:ext cx="2359643"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Off: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 NO delay. All calls ring immediately to console</a:t>
            </a:r>
          </a:p>
        </p:txBody>
      </p:sp>
      <p:sp>
        <p:nvSpPr>
          <p:cNvPr id="42" name="TextBox 41">
            <a:extLst>
              <a:ext uri="{FF2B5EF4-FFF2-40B4-BE49-F238E27FC236}">
                <a16:creationId xmlns:a16="http://schemas.microsoft.com/office/drawing/2014/main" id="{3B295BFD-273C-4E08-9626-A1367275DBE9}"/>
              </a:ext>
            </a:extLst>
          </p:cNvPr>
          <p:cNvSpPr txBox="1"/>
          <p:nvPr/>
        </p:nvSpPr>
        <p:spPr>
          <a:xfrm>
            <a:off x="3439289" y="7982342"/>
            <a:ext cx="2674907" cy="76944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Delay On:</a:t>
            </a:r>
            <a:endParaRPr kumimoji="0" lang="en-US"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When highlighted with border= DELAY PATIENT</a:t>
            </a:r>
          </a:p>
        </p:txBody>
      </p:sp>
    </p:spTree>
    <p:extLst>
      <p:ext uri="{BB962C8B-B14F-4D97-AF65-F5344CB8AC3E}">
        <p14:creationId xmlns:p14="http://schemas.microsoft.com/office/powerpoint/2010/main" val="29025253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1939</TotalTime>
  <Words>5714</Words>
  <Application>Microsoft Office PowerPoint</Application>
  <PresentationFormat>Letter Paper (8.5x11 in)</PresentationFormat>
  <Paragraphs>676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UNIT ED </vt:lpstr>
      <vt:lpstr>PowerPoint Presentation</vt:lpstr>
      <vt:lpstr>UNIT Imaging </vt:lpstr>
      <vt:lpstr>PowerPoint Presentation</vt:lpstr>
      <vt:lpstr>UNIT 2 South </vt:lpstr>
      <vt:lpstr>PowerPoint Presentation</vt:lpstr>
      <vt:lpstr>UNIT 3 North </vt:lpstr>
      <vt:lpstr>PowerPoint Presentation</vt:lpstr>
      <vt:lpstr>UNIT 3 South </vt:lpstr>
      <vt:lpstr>PowerPoint Presentation</vt:lpstr>
      <vt:lpstr>UNIT 4PRE </vt:lpstr>
      <vt:lpstr>PowerPoint Presentation</vt:lpstr>
      <vt:lpstr>UNIT 4PAC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4TH FLOOR</dc:title>
  <dc:creator>Brittany Zinth</dc:creator>
  <cp:lastModifiedBy>Brittany Zinth</cp:lastModifiedBy>
  <cp:revision>13</cp:revision>
  <cp:lastPrinted>2021-09-17T20:24:36Z</cp:lastPrinted>
  <dcterms:created xsi:type="dcterms:W3CDTF">2021-09-17T18:26:15Z</dcterms:created>
  <dcterms:modified xsi:type="dcterms:W3CDTF">2023-06-08T22:12:24Z</dcterms:modified>
</cp:coreProperties>
</file>