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4" r:id="rId2"/>
    <p:sldId id="265" r:id="rId3"/>
    <p:sldId id="272" r:id="rId4"/>
    <p:sldId id="261" r:id="rId5"/>
    <p:sldId id="273" r:id="rId6"/>
    <p:sldId id="270" r:id="rId7"/>
    <p:sldId id="274" r:id="rId8"/>
    <p:sldId id="275" r:id="rId9"/>
    <p:sldId id="276" r:id="rId10"/>
    <p:sldId id="277" r:id="rId11"/>
    <p:sldId id="278" r:id="rId12"/>
    <p:sldId id="279" r:id="rId13"/>
    <p:sldId id="280" r:id="rId14"/>
    <p:sldId id="281" r:id="rId15"/>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ttany Zinth" initials="BZ" lastIdx="2" clrIdx="0">
    <p:extLst>
      <p:ext uri="{19B8F6BF-5375-455C-9EA6-DF929625EA0E}">
        <p15:presenceInfo xmlns:p15="http://schemas.microsoft.com/office/powerpoint/2012/main" userId="S::bzinth@beaconcom.com::90f2bdad-bf9b-4da3-b1ee-9b3a2530ad1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BF76"/>
    <a:srgbClr val="EF8B47"/>
    <a:srgbClr val="F3A671"/>
    <a:srgbClr val="A3B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snapToGrid="0">
      <p:cViewPr varScale="1">
        <p:scale>
          <a:sx n="84" d="100"/>
          <a:sy n="84" d="100"/>
        </p:scale>
        <p:origin x="47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6"/>
          </a:xfrm>
          <a:prstGeom prst="rect">
            <a:avLst/>
          </a:prstGeom>
        </p:spPr>
        <p:txBody>
          <a:bodyPr vert="horz" lIns="91440" tIns="45720" rIns="91440" bIns="45720" rtlCol="0"/>
          <a:lstStyle>
            <a:lvl1pPr algn="r">
              <a:defRPr sz="1200"/>
            </a:lvl1pPr>
          </a:lstStyle>
          <a:p>
            <a:fld id="{51046084-0C54-42B3-A2CF-1840685290D7}" type="datetimeFigureOut">
              <a:rPr lang="en-US" smtClean="0"/>
              <a:t>6/8/2023</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6"/>
            <a:ext cx="5607050" cy="36607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6"/>
            <a:ext cx="3038475" cy="466726"/>
          </a:xfrm>
          <a:prstGeom prst="rect">
            <a:avLst/>
          </a:prstGeom>
        </p:spPr>
        <p:txBody>
          <a:bodyPr vert="horz" lIns="91440" tIns="45720" rIns="91440" bIns="45720" rtlCol="0" anchor="b"/>
          <a:lstStyle>
            <a:lvl1pPr algn="r">
              <a:defRPr sz="1200"/>
            </a:lvl1pPr>
          </a:lstStyle>
          <a:p>
            <a:fld id="{DC712B47-1C18-4F7D-A599-29E75E8C968B}" type="slidenum">
              <a:rPr lang="en-US" smtClean="0"/>
              <a:t>‹#›</a:t>
            </a:fld>
            <a:endParaRPr lang="en-US"/>
          </a:p>
        </p:txBody>
      </p:sp>
    </p:spTree>
    <p:extLst>
      <p:ext uri="{BB962C8B-B14F-4D97-AF65-F5344CB8AC3E}">
        <p14:creationId xmlns:p14="http://schemas.microsoft.com/office/powerpoint/2010/main" val="1416344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00C01B-BDB2-4A6A-B94E-7202A10779DE}"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47534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0C01B-BDB2-4A6A-B94E-7202A10779DE}"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4202236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0C01B-BDB2-4A6A-B94E-7202A10779DE}"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36218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0C01B-BDB2-4A6A-B94E-7202A10779DE}"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339958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0C01B-BDB2-4A6A-B94E-7202A10779DE}" type="datetimeFigureOut">
              <a:rPr lang="en-US" smtClean="0"/>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79869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00C01B-BDB2-4A6A-B94E-7202A10779DE}"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35856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00C01B-BDB2-4A6A-B94E-7202A10779DE}" type="datetimeFigureOut">
              <a:rPr lang="en-US" smtClean="0"/>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236218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00C01B-BDB2-4A6A-B94E-7202A10779DE}" type="datetimeFigureOut">
              <a:rPr lang="en-US" smtClean="0"/>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234534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0C01B-BDB2-4A6A-B94E-7202A10779DE}" type="datetimeFigureOut">
              <a:rPr lang="en-US" smtClean="0"/>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221830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E00C01B-BDB2-4A6A-B94E-7202A10779DE}"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176077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E00C01B-BDB2-4A6A-B94E-7202A10779DE}" type="datetimeFigureOut">
              <a:rPr lang="en-US" smtClean="0"/>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EFC26-9649-40CA-A43C-AC05F2F2D945}" type="slidenum">
              <a:rPr lang="en-US" smtClean="0"/>
              <a:t>‹#›</a:t>
            </a:fld>
            <a:endParaRPr lang="en-US"/>
          </a:p>
        </p:txBody>
      </p:sp>
    </p:spTree>
    <p:extLst>
      <p:ext uri="{BB962C8B-B14F-4D97-AF65-F5344CB8AC3E}">
        <p14:creationId xmlns:p14="http://schemas.microsoft.com/office/powerpoint/2010/main" val="251309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E00C01B-BDB2-4A6A-B94E-7202A10779DE}" type="datetimeFigureOut">
              <a:rPr lang="en-US" smtClean="0"/>
              <a:t>6/8/2023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DBEFC26-9649-40CA-A43C-AC05F2F2D945}" type="slidenum">
              <a:rPr lang="en-US" smtClean="0"/>
              <a:t>‹#›</a:t>
            </a:fld>
            <a:endParaRPr lang="en-US"/>
          </a:p>
        </p:txBody>
      </p:sp>
    </p:spTree>
    <p:extLst>
      <p:ext uri="{BB962C8B-B14F-4D97-AF65-F5344CB8AC3E}">
        <p14:creationId xmlns:p14="http://schemas.microsoft.com/office/powerpoint/2010/main" val="32699897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83AB47-3CE9-45BA-BADA-8DDF5B5FD607}"/>
              </a:ext>
            </a:extLst>
          </p:cNvPr>
          <p:cNvPicPr>
            <a:picLocks noChangeAspect="1"/>
          </p:cNvPicPr>
          <p:nvPr/>
        </p:nvPicPr>
        <p:blipFill>
          <a:blip r:embed="rId2"/>
          <a:stretch>
            <a:fillRect/>
          </a:stretch>
        </p:blipFill>
        <p:spPr>
          <a:xfrm>
            <a:off x="136478" y="550509"/>
            <a:ext cx="2506638" cy="2322063"/>
          </a:xfrm>
          <a:prstGeom prst="rect">
            <a:avLst/>
          </a:prstGeom>
        </p:spPr>
      </p:pic>
      <p:pic>
        <p:nvPicPr>
          <p:cNvPr id="7" name="Picture 6">
            <a:extLst>
              <a:ext uri="{FF2B5EF4-FFF2-40B4-BE49-F238E27FC236}">
                <a16:creationId xmlns:a16="http://schemas.microsoft.com/office/drawing/2014/main" id="{54FB81F8-B48A-482A-A88C-183AC8DB7C5F}"/>
              </a:ext>
            </a:extLst>
          </p:cNvPr>
          <p:cNvPicPr>
            <a:picLocks noChangeAspect="1"/>
          </p:cNvPicPr>
          <p:nvPr/>
        </p:nvPicPr>
        <p:blipFill>
          <a:blip r:embed="rId3"/>
          <a:stretch>
            <a:fillRect/>
          </a:stretch>
        </p:blipFill>
        <p:spPr>
          <a:xfrm>
            <a:off x="1150961" y="758034"/>
            <a:ext cx="1141863" cy="891605"/>
          </a:xfrm>
          <a:prstGeom prst="rect">
            <a:avLst/>
          </a:prstGeom>
        </p:spPr>
      </p:pic>
      <p:sp>
        <p:nvSpPr>
          <p:cNvPr id="8" name="TextBox 7">
            <a:extLst>
              <a:ext uri="{FF2B5EF4-FFF2-40B4-BE49-F238E27FC236}">
                <a16:creationId xmlns:a16="http://schemas.microsoft.com/office/drawing/2014/main" id="{11849282-086F-4A47-B4A9-1EE964D8198A}"/>
              </a:ext>
            </a:extLst>
          </p:cNvPr>
          <p:cNvSpPr txBox="1"/>
          <p:nvPr/>
        </p:nvSpPr>
        <p:spPr>
          <a:xfrm>
            <a:off x="2678093" y="141960"/>
            <a:ext cx="4173940"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station allows for two way communication between caregiver and patient. The console has custom functions assigned to it, they are located at the bottom of the LCD Screen and are grouped in segments of four. The functions not displayed can be selected by toggling the left and right menu scroll keys.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0C27ED6-DB8A-4511-B6CF-4162E20BCAD2}"/>
              </a:ext>
            </a:extLst>
          </p:cNvPr>
          <p:cNvSpPr txBox="1"/>
          <p:nvPr/>
        </p:nvSpPr>
        <p:spPr>
          <a:xfrm>
            <a:off x="2684060" y="1341862"/>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Selecto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 Use these keys to select a line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5188E1A-9584-40A0-BBFC-558CEB6162C5}"/>
              </a:ext>
            </a:extLst>
          </p:cNvPr>
          <p:cNvPicPr>
            <a:picLocks noChangeAspect="1"/>
          </p:cNvPicPr>
          <p:nvPr/>
        </p:nvPicPr>
        <p:blipFill>
          <a:blip r:embed="rId4"/>
          <a:stretch>
            <a:fillRect/>
          </a:stretch>
        </p:blipFill>
        <p:spPr>
          <a:xfrm rot="541957">
            <a:off x="2235632" y="998120"/>
            <a:ext cx="557543" cy="434512"/>
          </a:xfrm>
          <a:prstGeom prst="rect">
            <a:avLst/>
          </a:prstGeom>
        </p:spPr>
      </p:pic>
      <p:sp>
        <p:nvSpPr>
          <p:cNvPr id="14" name="TextBox 13">
            <a:extLst>
              <a:ext uri="{FF2B5EF4-FFF2-40B4-BE49-F238E27FC236}">
                <a16:creationId xmlns:a16="http://schemas.microsoft.com/office/drawing/2014/main" id="{42440EA5-F78A-427A-8F40-A0AF84071176}"/>
              </a:ext>
            </a:extLst>
          </p:cNvPr>
          <p:cNvSpPr txBox="1"/>
          <p:nvPr/>
        </p:nvSpPr>
        <p:spPr>
          <a:xfrm>
            <a:off x="2684060" y="1606233"/>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stacked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A341708F-7F6B-42E9-9DD2-BB223F466D8C}"/>
              </a:ext>
            </a:extLst>
          </p:cNvPr>
          <p:cNvPicPr>
            <a:picLocks noChangeAspect="1"/>
          </p:cNvPicPr>
          <p:nvPr/>
        </p:nvPicPr>
        <p:blipFill>
          <a:blip r:embed="rId5"/>
          <a:stretch>
            <a:fillRect/>
          </a:stretch>
        </p:blipFill>
        <p:spPr>
          <a:xfrm rot="1190844">
            <a:off x="2321306" y="1449799"/>
            <a:ext cx="477520" cy="199560"/>
          </a:xfrm>
          <a:prstGeom prst="rect">
            <a:avLst/>
          </a:prstGeom>
        </p:spPr>
      </p:pic>
      <p:sp>
        <p:nvSpPr>
          <p:cNvPr id="18" name="TextBox 17">
            <a:extLst>
              <a:ext uri="{FF2B5EF4-FFF2-40B4-BE49-F238E27FC236}">
                <a16:creationId xmlns:a16="http://schemas.microsoft.com/office/drawing/2014/main" id="{F56D394C-FDC1-4D3B-AB57-DB3C02596A0A}"/>
              </a:ext>
            </a:extLst>
          </p:cNvPr>
          <p:cNvSpPr txBox="1"/>
          <p:nvPr/>
        </p:nvSpPr>
        <p:spPr>
          <a:xfrm>
            <a:off x="2684060" y="2069789"/>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Display</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Displays current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26553712-8375-43CE-998C-F69FA45802E1}"/>
              </a:ext>
            </a:extLst>
          </p:cNvPr>
          <p:cNvPicPr>
            <a:picLocks noChangeAspect="1"/>
          </p:cNvPicPr>
          <p:nvPr/>
        </p:nvPicPr>
        <p:blipFill>
          <a:blip r:embed="rId6"/>
          <a:stretch>
            <a:fillRect/>
          </a:stretch>
        </p:blipFill>
        <p:spPr>
          <a:xfrm rot="1023275">
            <a:off x="1512992" y="1179297"/>
            <a:ext cx="1387475" cy="809625"/>
          </a:xfrm>
          <a:prstGeom prst="rect">
            <a:avLst/>
          </a:prstGeom>
        </p:spPr>
      </p:pic>
      <p:sp>
        <p:nvSpPr>
          <p:cNvPr id="22" name="TextBox 21">
            <a:extLst>
              <a:ext uri="{FF2B5EF4-FFF2-40B4-BE49-F238E27FC236}">
                <a16:creationId xmlns:a16="http://schemas.microsoft.com/office/drawing/2014/main" id="{6D7CC905-DA38-4A5D-9F51-AF7D0EF3B289}"/>
              </a:ext>
            </a:extLst>
          </p:cNvPr>
          <p:cNvSpPr txBox="1"/>
          <p:nvPr/>
        </p:nvSpPr>
        <p:spPr>
          <a:xfrm>
            <a:off x="2684060" y="234243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Function Selector Keys: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Use these keys to select the custom function above the key.</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7913512E-48D1-4378-A99C-EB0E391CA5B1}"/>
              </a:ext>
            </a:extLst>
          </p:cNvPr>
          <p:cNvPicPr>
            <a:picLocks noChangeAspect="1"/>
          </p:cNvPicPr>
          <p:nvPr/>
        </p:nvPicPr>
        <p:blipFill>
          <a:blip r:embed="rId7"/>
          <a:stretch>
            <a:fillRect/>
          </a:stretch>
        </p:blipFill>
        <p:spPr>
          <a:xfrm rot="1348559">
            <a:off x="1994184" y="1818734"/>
            <a:ext cx="879760" cy="537441"/>
          </a:xfrm>
          <a:prstGeom prst="rect">
            <a:avLst/>
          </a:prstGeom>
        </p:spPr>
      </p:pic>
      <p:sp>
        <p:nvSpPr>
          <p:cNvPr id="26" name="TextBox 25">
            <a:extLst>
              <a:ext uri="{FF2B5EF4-FFF2-40B4-BE49-F238E27FC236}">
                <a16:creationId xmlns:a16="http://schemas.microsoft.com/office/drawing/2014/main" id="{B5354074-947E-4CE8-9B9A-702FDFDAAF05}"/>
              </a:ext>
            </a:extLst>
          </p:cNvPr>
          <p:cNvSpPr txBox="1"/>
          <p:nvPr/>
        </p:nvSpPr>
        <p:spPr>
          <a:xfrm>
            <a:off x="2684060" y="283990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Menu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custom functions. (in groups of 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A3DB630C-9CD4-47A6-B63D-BD33CEE455D8}"/>
              </a:ext>
            </a:extLst>
          </p:cNvPr>
          <p:cNvPicPr>
            <a:picLocks noChangeAspect="1"/>
          </p:cNvPicPr>
          <p:nvPr/>
        </p:nvPicPr>
        <p:blipFill>
          <a:blip r:embed="rId8"/>
          <a:stretch>
            <a:fillRect/>
          </a:stretch>
        </p:blipFill>
        <p:spPr>
          <a:xfrm rot="920771">
            <a:off x="1480111" y="1929392"/>
            <a:ext cx="1418260" cy="873592"/>
          </a:xfrm>
          <a:prstGeom prst="rect">
            <a:avLst/>
          </a:prstGeom>
        </p:spPr>
      </p:pic>
      <p:sp>
        <p:nvSpPr>
          <p:cNvPr id="29" name="TextBox 28">
            <a:extLst>
              <a:ext uri="{FF2B5EF4-FFF2-40B4-BE49-F238E27FC236}">
                <a16:creationId xmlns:a16="http://schemas.microsoft.com/office/drawing/2014/main" id="{5DB7390A-E153-4EC5-AE18-81589A7E1A20}"/>
              </a:ext>
            </a:extLst>
          </p:cNvPr>
          <p:cNvSpPr txBox="1"/>
          <p:nvPr/>
        </p:nvSpPr>
        <p:spPr>
          <a:xfrm>
            <a:off x="136478" y="134159"/>
            <a:ext cx="2506638" cy="400110"/>
          </a:xfrm>
          <a:prstGeom prst="rect">
            <a:avLst/>
          </a:prstGeom>
          <a:noFill/>
        </p:spPr>
        <p:txBody>
          <a:bodyPr wrap="square" rtlCol="0" anchor="ctr">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Nurse Console: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03EA0C28-F5F1-4860-BE75-1C9FEB0E0BC8}"/>
              </a:ext>
            </a:extLst>
          </p:cNvPr>
          <p:cNvSpPr txBox="1"/>
          <p:nvPr/>
        </p:nvSpPr>
        <p:spPr>
          <a:xfrm>
            <a:off x="472811" y="3728204"/>
            <a:ext cx="8950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1</a:t>
            </a:r>
          </a:p>
        </p:txBody>
      </p:sp>
      <p:sp>
        <p:nvSpPr>
          <p:cNvPr id="31" name="Rectangle 30">
            <a:extLst>
              <a:ext uri="{FF2B5EF4-FFF2-40B4-BE49-F238E27FC236}">
                <a16:creationId xmlns:a16="http://schemas.microsoft.com/office/drawing/2014/main" id="{1AAED506-9F6B-4E80-9D66-3F4002BEEBDC}"/>
              </a:ext>
            </a:extLst>
          </p:cNvPr>
          <p:cNvSpPr/>
          <p:nvPr/>
        </p:nvSpPr>
        <p:spPr>
          <a:xfrm>
            <a:off x="1378424" y="3517094"/>
            <a:ext cx="914400" cy="5804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RN</a:t>
            </a:r>
          </a:p>
        </p:txBody>
      </p:sp>
      <p:sp>
        <p:nvSpPr>
          <p:cNvPr id="32" name="Rectangle 31">
            <a:extLst>
              <a:ext uri="{FF2B5EF4-FFF2-40B4-BE49-F238E27FC236}">
                <a16:creationId xmlns:a16="http://schemas.microsoft.com/office/drawing/2014/main" id="{EFA209CA-1361-4012-BC72-2F959C548B5A}"/>
              </a:ext>
            </a:extLst>
          </p:cNvPr>
          <p:cNvSpPr/>
          <p:nvPr/>
        </p:nvSpPr>
        <p:spPr>
          <a:xfrm>
            <a:off x="4494048" y="3519321"/>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Night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Tones</a:t>
            </a:r>
          </a:p>
        </p:txBody>
      </p:sp>
      <p:sp>
        <p:nvSpPr>
          <p:cNvPr id="35" name="Rectangle 34">
            <a:extLst>
              <a:ext uri="{FF2B5EF4-FFF2-40B4-BE49-F238E27FC236}">
                <a16:creationId xmlns:a16="http://schemas.microsoft.com/office/drawing/2014/main" id="{1BD02BD6-C3AE-472C-B1D0-00277AE49ED1}"/>
              </a:ext>
            </a:extLst>
          </p:cNvPr>
          <p:cNvSpPr/>
          <p:nvPr/>
        </p:nvSpPr>
        <p:spPr>
          <a:xfrm>
            <a:off x="2434064" y="3529251"/>
            <a:ext cx="914400" cy="568286"/>
          </a:xfrm>
          <a:prstGeom prst="rect">
            <a:avLst/>
          </a:prstGeom>
          <a:solidFill>
            <a:srgbClr val="EF8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CNA</a:t>
            </a:r>
          </a:p>
        </p:txBody>
      </p:sp>
      <p:sp>
        <p:nvSpPr>
          <p:cNvPr id="36" name="Rectangle 35">
            <a:extLst>
              <a:ext uri="{FF2B5EF4-FFF2-40B4-BE49-F238E27FC236}">
                <a16:creationId xmlns:a16="http://schemas.microsoft.com/office/drawing/2014/main" id="{ADD2957A-76DD-40C3-AAC5-8105C22038B9}"/>
              </a:ext>
            </a:extLst>
          </p:cNvPr>
          <p:cNvSpPr/>
          <p:nvPr/>
        </p:nvSpPr>
        <p:spPr>
          <a:xfrm>
            <a:off x="3446993" y="3519087"/>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Mute Tones</a:t>
            </a:r>
          </a:p>
        </p:txBody>
      </p:sp>
      <p:sp>
        <p:nvSpPr>
          <p:cNvPr id="37" name="Rectangle 36">
            <a:extLst>
              <a:ext uri="{FF2B5EF4-FFF2-40B4-BE49-F238E27FC236}">
                <a16:creationId xmlns:a16="http://schemas.microsoft.com/office/drawing/2014/main" id="{1540C0BA-5034-4BF3-BD29-D47A60CFDACD}"/>
              </a:ext>
            </a:extLst>
          </p:cNvPr>
          <p:cNvSpPr/>
          <p:nvPr/>
        </p:nvSpPr>
        <p:spPr>
          <a:xfrm>
            <a:off x="3429000" y="5746532"/>
            <a:ext cx="914400" cy="56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All Page</a:t>
            </a:r>
          </a:p>
        </p:txBody>
      </p:sp>
      <p:sp>
        <p:nvSpPr>
          <p:cNvPr id="38" name="Rectangle 37">
            <a:extLst>
              <a:ext uri="{FF2B5EF4-FFF2-40B4-BE49-F238E27FC236}">
                <a16:creationId xmlns:a16="http://schemas.microsoft.com/office/drawing/2014/main" id="{87EE91E8-CBE9-4F7A-BD48-04253DF1CD04}"/>
              </a:ext>
            </a:extLst>
          </p:cNvPr>
          <p:cNvSpPr/>
          <p:nvPr/>
        </p:nvSpPr>
        <p:spPr>
          <a:xfrm>
            <a:off x="137842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39" name="Rectangle 38">
            <a:extLst>
              <a:ext uri="{FF2B5EF4-FFF2-40B4-BE49-F238E27FC236}">
                <a16:creationId xmlns:a16="http://schemas.microsoft.com/office/drawing/2014/main" id="{FA44E1B1-F16B-4B0A-8521-A291CE2A181C}"/>
              </a:ext>
            </a:extLst>
          </p:cNvPr>
          <p:cNvSpPr/>
          <p:nvPr/>
        </p:nvSpPr>
        <p:spPr>
          <a:xfrm>
            <a:off x="4494048" y="5746532"/>
            <a:ext cx="914400" cy="56175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Privacy</a:t>
            </a:r>
          </a:p>
        </p:txBody>
      </p:sp>
      <p:sp>
        <p:nvSpPr>
          <p:cNvPr id="40" name="Rectangle 39">
            <a:extLst>
              <a:ext uri="{FF2B5EF4-FFF2-40B4-BE49-F238E27FC236}">
                <a16:creationId xmlns:a16="http://schemas.microsoft.com/office/drawing/2014/main" id="{1A7A62B8-8867-4719-9A9D-F4BFA55E368B}"/>
              </a:ext>
            </a:extLst>
          </p:cNvPr>
          <p:cNvSpPr/>
          <p:nvPr/>
        </p:nvSpPr>
        <p:spPr>
          <a:xfrm>
            <a:off x="243406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2" name="TextBox 1">
            <a:extLst>
              <a:ext uri="{FF2B5EF4-FFF2-40B4-BE49-F238E27FC236}">
                <a16:creationId xmlns:a16="http://schemas.microsoft.com/office/drawing/2014/main" id="{5FA72914-6C97-425E-A439-C2F8A2D4405E}"/>
              </a:ext>
            </a:extLst>
          </p:cNvPr>
          <p:cNvSpPr txBox="1"/>
          <p:nvPr/>
        </p:nvSpPr>
        <p:spPr>
          <a:xfrm>
            <a:off x="1305014" y="4099529"/>
            <a:ext cx="5214893"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Need RN/</a:t>
            </a:r>
            <a:r>
              <a:rPr kumimoji="0" lang="en-US" sz="1400" b="1" i="0" u="none" strike="noStrike" kern="1200" cap="none" spc="0" normalizeH="0" baseline="0" noProof="0" dirty="0">
                <a:ln>
                  <a:noFill/>
                </a:ln>
                <a:solidFill>
                  <a:schemeClr val="accent2"/>
                </a:solidFill>
                <a:effectLst/>
                <a:uLnTx/>
                <a:uFillTx/>
                <a:latin typeface="Calibri" panose="020F0502020204030204" pitchFamily="34" charset="0"/>
                <a:ea typeface="+mn-ea"/>
                <a:cs typeface="+mn-cs"/>
              </a:rPr>
              <a:t>CNA</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Sends a service request to the RN or LPN assigned to that room by lighting the corridor light above door and sending notification to wireless phone (if applicable.)</a:t>
            </a:r>
            <a:endPar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endParaRPr>
          </a:p>
          <a:p>
            <a:r>
              <a:rPr lang="en-US" sz="1400" b="1" dirty="0">
                <a:solidFill>
                  <a:srgbClr val="5880B3"/>
                </a:solidFill>
                <a:latin typeface="Calibri" panose="020F0502020204030204" pitchFamily="34" charset="0"/>
              </a:rPr>
              <a:t>Mute Tones</a:t>
            </a:r>
            <a:r>
              <a:rPr lang="en-US" sz="1400" b="1" dirty="0">
                <a:solidFill>
                  <a:srgbClr val="000000"/>
                </a:solidFill>
                <a:latin typeface="Calibri" panose="020F0502020204030204" pitchFamily="34" charset="0"/>
              </a:rPr>
              <a:t>: </a:t>
            </a:r>
            <a:r>
              <a:rPr lang="en-US" sz="1400" dirty="0">
                <a:solidFill>
                  <a:srgbClr val="000000"/>
                </a:solidFill>
                <a:latin typeface="Calibri" panose="020F0502020204030204" pitchFamily="34" charset="0"/>
              </a:rPr>
              <a:t>Mutes call tones for 60 seconds, or until another call comes in.</a:t>
            </a:r>
            <a:endParaRPr lang="en-US" sz="12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rPr>
              <a:t>Night Tones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Reduces call tone volume by half, with the exceptions of Staff Assist and Code Blue.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TextBox 2">
            <a:extLst>
              <a:ext uri="{FF2B5EF4-FFF2-40B4-BE49-F238E27FC236}">
                <a16:creationId xmlns:a16="http://schemas.microsoft.com/office/drawing/2014/main" id="{01F6211E-A0E8-4D53-A9A4-7E11E3DF4071}"/>
              </a:ext>
            </a:extLst>
          </p:cNvPr>
          <p:cNvSpPr txBox="1"/>
          <p:nvPr/>
        </p:nvSpPr>
        <p:spPr>
          <a:xfrm>
            <a:off x="474098" y="5938955"/>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2</a:t>
            </a:r>
          </a:p>
        </p:txBody>
      </p:sp>
      <p:sp>
        <p:nvSpPr>
          <p:cNvPr id="4" name="TextBox 3">
            <a:extLst>
              <a:ext uri="{FF2B5EF4-FFF2-40B4-BE49-F238E27FC236}">
                <a16:creationId xmlns:a16="http://schemas.microsoft.com/office/drawing/2014/main" id="{2CEEDFC0-B540-4A00-BD0E-0076840B1CE5}"/>
              </a:ext>
            </a:extLst>
          </p:cNvPr>
          <p:cNvSpPr txBox="1"/>
          <p:nvPr/>
        </p:nvSpPr>
        <p:spPr>
          <a:xfrm>
            <a:off x="1388498" y="6336887"/>
            <a:ext cx="5177330"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CC99"/>
                </a:solidFill>
                <a:effectLst/>
                <a:uLnTx/>
                <a:uFillTx/>
                <a:latin typeface="Calibri" panose="020F0502020204030204" pitchFamily="34" charset="0"/>
                <a:ea typeface="+mn-ea"/>
                <a:cs typeface="+mn-cs"/>
              </a:rPr>
              <a:t>Vol+ / Vol-</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Changes the volume of the patient station.</a:t>
            </a:r>
            <a:endPar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All Page</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Pages all nurse call audio devices.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mn-ea"/>
                <a:cs typeface="+mn-cs"/>
              </a:rPr>
              <a:t>Privacy</a:t>
            </a:r>
            <a:r>
              <a:rPr kumimoji="0" lang="en-US" sz="1400" b="1" i="0" u="none" strike="noStrike" kern="1200" cap="none" spc="0" normalizeH="0" baseline="0" noProof="0" dirty="0">
                <a:ln>
                  <a:noFill/>
                </a:ln>
                <a:solidFill>
                  <a:srgbClr val="F0BF76"/>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HIPPA requirement. Mutes sound coming from pillow speaker. To set a room to Privacy, you first enter the Dial number then push the Privacy button (See reverse side for instructions.)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912ECE-3A4D-4411-B028-AE97DA8D163E}"/>
              </a:ext>
            </a:extLst>
          </p:cNvPr>
          <p:cNvSpPr txBox="1"/>
          <p:nvPr/>
        </p:nvSpPr>
        <p:spPr>
          <a:xfrm>
            <a:off x="474098" y="7541386"/>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3</a:t>
            </a:r>
          </a:p>
        </p:txBody>
      </p:sp>
      <p:sp>
        <p:nvSpPr>
          <p:cNvPr id="19" name="Rectangle 18">
            <a:extLst>
              <a:ext uri="{FF2B5EF4-FFF2-40B4-BE49-F238E27FC236}">
                <a16:creationId xmlns:a16="http://schemas.microsoft.com/office/drawing/2014/main" id="{0440DC4B-CAAB-4F89-9555-B99C556A662D}"/>
              </a:ext>
            </a:extLst>
          </p:cNvPr>
          <p:cNvSpPr/>
          <p:nvPr/>
        </p:nvSpPr>
        <p:spPr>
          <a:xfrm>
            <a:off x="1382110" y="7479000"/>
            <a:ext cx="914400" cy="490680"/>
          </a:xfrm>
          <a:prstGeom prst="rect">
            <a:avLst/>
          </a:prstGeom>
          <a:solidFill>
            <a:srgbClr val="FF0000"/>
          </a:solid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1" name="Rectangle 20">
            <a:extLst>
              <a:ext uri="{FF2B5EF4-FFF2-40B4-BE49-F238E27FC236}">
                <a16:creationId xmlns:a16="http://schemas.microsoft.com/office/drawing/2014/main" id="{52FA79E0-9633-4F2D-9583-BFCD06B41E03}"/>
              </a:ext>
            </a:extLst>
          </p:cNvPr>
          <p:cNvSpPr/>
          <p:nvPr/>
        </p:nvSpPr>
        <p:spPr>
          <a:xfrm>
            <a:off x="2301611" y="7480712"/>
            <a:ext cx="914400" cy="490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3" name="Rectangle 22">
            <a:extLst>
              <a:ext uri="{FF2B5EF4-FFF2-40B4-BE49-F238E27FC236}">
                <a16:creationId xmlns:a16="http://schemas.microsoft.com/office/drawing/2014/main" id="{8BA38016-1AE7-45A6-91AE-2FF502D63599}"/>
              </a:ext>
            </a:extLst>
          </p:cNvPr>
          <p:cNvSpPr/>
          <p:nvPr/>
        </p:nvSpPr>
        <p:spPr>
          <a:xfrm>
            <a:off x="4636675" y="7473019"/>
            <a:ext cx="914400" cy="509323"/>
          </a:xfrm>
          <a:prstGeom prst="rect">
            <a:avLst/>
          </a:prstGeom>
          <a:solidFill>
            <a:srgbClr val="00B050"/>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5" name="Rectangle 24">
            <a:extLst>
              <a:ext uri="{FF2B5EF4-FFF2-40B4-BE49-F238E27FC236}">
                <a16:creationId xmlns:a16="http://schemas.microsoft.com/office/drawing/2014/main" id="{D9A1D73A-E4AD-4CFA-87AE-B6799015EA4B}"/>
              </a:ext>
            </a:extLst>
          </p:cNvPr>
          <p:cNvSpPr/>
          <p:nvPr/>
        </p:nvSpPr>
        <p:spPr>
          <a:xfrm>
            <a:off x="3697743" y="7473019"/>
            <a:ext cx="914400" cy="5224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7" name="TextBox 26">
            <a:extLst>
              <a:ext uri="{FF2B5EF4-FFF2-40B4-BE49-F238E27FC236}">
                <a16:creationId xmlns:a16="http://schemas.microsoft.com/office/drawing/2014/main" id="{56F290A0-5B0C-4225-8F14-B1931C018248}"/>
              </a:ext>
            </a:extLst>
          </p:cNvPr>
          <p:cNvSpPr txBox="1"/>
          <p:nvPr/>
        </p:nvSpPr>
        <p:spPr>
          <a:xfrm>
            <a:off x="743804" y="8751783"/>
            <a:ext cx="601050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Delay On</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Off</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Delay should be on when wireless phones are in use and appropriately assigned.  Turn delay off when needed. i.e. network down, phones down, assignments incomplete etc.</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DF407175-8AED-4D71-B611-8B24ACE718B4}"/>
              </a:ext>
            </a:extLst>
          </p:cNvPr>
          <p:cNvSpPr txBox="1"/>
          <p:nvPr/>
        </p:nvSpPr>
        <p:spPr>
          <a:xfrm>
            <a:off x="1070517" y="7982342"/>
            <a:ext cx="2359643"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Off: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 NO delay. All calls ring immediately to console</a:t>
            </a:r>
          </a:p>
        </p:txBody>
      </p:sp>
      <p:sp>
        <p:nvSpPr>
          <p:cNvPr id="42" name="TextBox 41">
            <a:extLst>
              <a:ext uri="{FF2B5EF4-FFF2-40B4-BE49-F238E27FC236}">
                <a16:creationId xmlns:a16="http://schemas.microsoft.com/office/drawing/2014/main" id="{3B295BFD-273C-4E08-9626-A1367275DBE9}"/>
              </a:ext>
            </a:extLst>
          </p:cNvPr>
          <p:cNvSpPr txBox="1"/>
          <p:nvPr/>
        </p:nvSpPr>
        <p:spPr>
          <a:xfrm>
            <a:off x="3439289" y="7982342"/>
            <a:ext cx="2674907"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On:</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DELAY PATIENT</a:t>
            </a:r>
          </a:p>
        </p:txBody>
      </p:sp>
    </p:spTree>
    <p:extLst>
      <p:ext uri="{BB962C8B-B14F-4D97-AF65-F5344CB8AC3E}">
        <p14:creationId xmlns:p14="http://schemas.microsoft.com/office/powerpoint/2010/main" val="417954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310E-21EE-4807-9CC2-28C10B2C36BA}"/>
              </a:ext>
            </a:extLst>
          </p:cNvPr>
          <p:cNvSpPr>
            <a:spLocks noGrp="1"/>
          </p:cNvSpPr>
          <p:nvPr>
            <p:ph type="ctrTitle"/>
          </p:nvPr>
        </p:nvSpPr>
        <p:spPr>
          <a:xfrm>
            <a:off x="2410538" y="122833"/>
            <a:ext cx="2036931" cy="641444"/>
          </a:xfrm>
        </p:spPr>
        <p:txBody>
          <a:bodyPr anchor="t">
            <a:noAutofit/>
          </a:bodyPr>
          <a:lstStyle/>
          <a:p>
            <a:r>
              <a:rPr lang="en-US" sz="1800" b="1" u="sng" dirty="0"/>
              <a:t>UNIT</a:t>
            </a:r>
            <a:br>
              <a:rPr lang="en-US" sz="1800" b="1" u="sng" dirty="0"/>
            </a:br>
            <a:r>
              <a:rPr lang="en-US" sz="1800" b="1" u="sng" dirty="0"/>
              <a:t>3 South</a:t>
            </a:r>
            <a:br>
              <a:rPr lang="en-US" sz="2400" b="1" u="sng" dirty="0"/>
            </a:br>
            <a:endParaRPr lang="en-US" sz="2400" b="1" u="sng" dirty="0"/>
          </a:p>
        </p:txBody>
      </p:sp>
      <p:sp>
        <p:nvSpPr>
          <p:cNvPr id="3" name="Subtitle 2">
            <a:extLst>
              <a:ext uri="{FF2B5EF4-FFF2-40B4-BE49-F238E27FC236}">
                <a16:creationId xmlns:a16="http://schemas.microsoft.com/office/drawing/2014/main" id="{EFDF3B2A-9A23-4432-BC5D-0213AC1BE4B8}"/>
              </a:ext>
            </a:extLst>
          </p:cNvPr>
          <p:cNvSpPr>
            <a:spLocks noGrp="1"/>
          </p:cNvSpPr>
          <p:nvPr>
            <p:ph type="subTitle" idx="1"/>
          </p:nvPr>
        </p:nvSpPr>
        <p:spPr>
          <a:xfrm>
            <a:off x="1881962" y="866552"/>
            <a:ext cx="4976037" cy="8208335"/>
          </a:xfrm>
        </p:spPr>
        <p:txBody>
          <a:bodyPr>
            <a:noAutofit/>
          </a:bodyPr>
          <a:lstStyle/>
          <a:p>
            <a:pPr algn="l"/>
            <a:r>
              <a:rPr lang="en-US" sz="1200" b="1" u="sng" dirty="0">
                <a:solidFill>
                  <a:srgbClr val="FF0000"/>
                </a:solidFill>
                <a:latin typeface="Calibri" panose="020F0502020204030204" pitchFamily="34" charset="0"/>
              </a:rPr>
              <a:t>To Dial a Patient Room From the Console:</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Dial the room number on the keypad.</a:t>
            </a:r>
          </a:p>
          <a:p>
            <a:pPr algn="l"/>
            <a:r>
              <a:rPr lang="en-US" sz="1200" dirty="0">
                <a:solidFill>
                  <a:srgbClr val="000000"/>
                </a:solidFill>
                <a:latin typeface="Calibri" panose="020F0502020204030204" pitchFamily="34" charset="0"/>
              </a:rPr>
              <a:t>2. Lift the Handset.</a:t>
            </a:r>
          </a:p>
          <a:p>
            <a:pPr algn="l"/>
            <a:r>
              <a:rPr lang="en-US" sz="1200" dirty="0">
                <a:solidFill>
                  <a:srgbClr val="000000"/>
                </a:solidFill>
                <a:latin typeface="Calibri" panose="020F0502020204030204" pitchFamily="34" charset="0"/>
              </a:rPr>
              <a:t>3. Converse with the patient.</a:t>
            </a:r>
          </a:p>
          <a:p>
            <a:pPr algn="l"/>
            <a:r>
              <a:rPr lang="en-US" sz="1200" dirty="0">
                <a:solidFill>
                  <a:srgbClr val="000000"/>
                </a:solidFill>
                <a:latin typeface="Calibri" panose="020F0502020204030204" pitchFamily="34" charset="0"/>
              </a:rPr>
              <a:t>4. Hang up to end the call or you can push the cancel button on the console.</a:t>
            </a:r>
          </a:p>
          <a:p>
            <a:pPr algn="l"/>
            <a:r>
              <a:rPr lang="en-US" sz="1200" b="1" u="sng" dirty="0">
                <a:solidFill>
                  <a:srgbClr val="FF0000"/>
                </a:solidFill>
                <a:latin typeface="Calibri" panose="020F0502020204030204" pitchFamily="34" charset="0"/>
              </a:rPr>
              <a:t>To Answer Calls at the Console:</a:t>
            </a:r>
            <a:endParaRPr lang="en-US" sz="1200" dirty="0">
              <a:solidFill>
                <a:srgbClr val="000000"/>
              </a:solidFill>
              <a:latin typeface="Calibri" panose="020F0502020204030204" pitchFamily="34" charset="0"/>
            </a:endParaRPr>
          </a:p>
          <a:p>
            <a:pPr marL="171455" indent="-171455" algn="l">
              <a:lnSpc>
                <a:spcPct val="100000"/>
              </a:lnSpc>
              <a:buAutoNum type="arabicPeriod"/>
            </a:pPr>
            <a:r>
              <a:rPr lang="en-US" sz="1200" dirty="0">
                <a:solidFill>
                  <a:srgbClr val="000000"/>
                </a:solidFill>
                <a:latin typeface="Calibri" panose="020F0502020204030204" pitchFamily="34" charset="0"/>
              </a:rPr>
              <a:t>When the console tones, lift the handset.</a:t>
            </a:r>
          </a:p>
          <a:p>
            <a:pPr algn="l">
              <a:lnSpc>
                <a:spcPct val="100000"/>
              </a:lnSpc>
            </a:pPr>
            <a:r>
              <a:rPr lang="en-US" sz="1200" dirty="0">
                <a:solidFill>
                  <a:srgbClr val="000000"/>
                </a:solidFill>
                <a:latin typeface="Calibri" panose="020F0502020204030204" pitchFamily="34" charset="0"/>
              </a:rPr>
              <a:t>2. Converse with the patient. </a:t>
            </a:r>
          </a:p>
          <a:p>
            <a:pPr algn="l">
              <a:lnSpc>
                <a:spcPct val="100000"/>
              </a:lnSpc>
            </a:pPr>
            <a:r>
              <a:rPr lang="en-US" sz="1200" dirty="0">
                <a:solidFill>
                  <a:srgbClr val="000000"/>
                </a:solidFill>
                <a:latin typeface="Calibri" panose="020F0502020204030204" pitchFamily="34" charset="0"/>
              </a:rPr>
              <a:t>3. Hang up to end the call or you can push the cancel button on the console.</a:t>
            </a:r>
            <a:endParaRPr lang="en-US" sz="1200" dirty="0"/>
          </a:p>
          <a:p>
            <a:pPr algn="l"/>
            <a:r>
              <a:rPr lang="en-US" sz="1200" b="1" u="sng" dirty="0">
                <a:solidFill>
                  <a:srgbClr val="FF0000"/>
                </a:solidFill>
                <a:latin typeface="Calibri" panose="020F0502020204030204" pitchFamily="34" charset="0"/>
              </a:rPr>
              <a:t>To Set a Service at the Console:</a:t>
            </a:r>
            <a:endParaRPr lang="en-US" sz="1200" dirty="0">
              <a:solidFill>
                <a:srgbClr val="FF0000"/>
              </a:solidFill>
              <a:latin typeface="Calibri" panose="020F0502020204030204" pitchFamily="34" charset="0"/>
            </a:endParaRPr>
          </a:p>
          <a:p>
            <a:pPr algn="l"/>
            <a:r>
              <a:rPr lang="en-US" sz="1200" b="1" dirty="0">
                <a:solidFill>
                  <a:srgbClr val="000000"/>
                </a:solidFill>
                <a:latin typeface="Calibri" panose="020F0502020204030204" pitchFamily="34" charset="0"/>
              </a:rPr>
              <a:t>To Dispatch Staff After Receiving Call From Patient</a:t>
            </a:r>
          </a:p>
          <a:p>
            <a:pPr algn="l"/>
            <a:r>
              <a:rPr lang="en-US" sz="1200" dirty="0">
                <a:solidFill>
                  <a:srgbClr val="000000"/>
                </a:solidFill>
                <a:latin typeface="Calibri" panose="020F0502020204030204" pitchFamily="34" charset="0"/>
              </a:rPr>
              <a:t>1.  Answer patient call as described. Do not hang up.</a:t>
            </a:r>
          </a:p>
          <a:p>
            <a:pPr algn="l"/>
            <a:r>
              <a:rPr lang="en-US" sz="1200" dirty="0">
                <a:solidFill>
                  <a:srgbClr val="000000"/>
                </a:solidFill>
                <a:latin typeface="Calibri" panose="020F0502020204030204" pitchFamily="34" charset="0"/>
              </a:rPr>
              <a:t>2. Select need RN or Need PCA on the console and then hang up.</a:t>
            </a:r>
          </a:p>
          <a:p>
            <a:pPr algn="l"/>
            <a:r>
              <a:rPr lang="en-US" sz="1200" dirty="0">
                <a:solidFill>
                  <a:srgbClr val="000000"/>
                </a:solidFill>
                <a:latin typeface="Calibri" panose="020F0502020204030204" pitchFamily="34" charset="0"/>
              </a:rPr>
              <a:t>3. The corridor light above the room will flash the appropriate color for the service requested.</a:t>
            </a:r>
          </a:p>
          <a:p>
            <a:pPr algn="l"/>
            <a:r>
              <a:rPr lang="en-US" sz="1200" dirty="0">
                <a:solidFill>
                  <a:srgbClr val="000000"/>
                </a:solidFill>
                <a:latin typeface="Calibri" panose="020F0502020204030204" pitchFamily="34" charset="0"/>
              </a:rPr>
              <a:t>4. The service request will remain in the system until the caregiver hits the cancel button on the patient station.</a:t>
            </a:r>
          </a:p>
          <a:p>
            <a:pPr algn="l"/>
            <a:r>
              <a:rPr lang="en-US" sz="1200" b="1" dirty="0">
                <a:solidFill>
                  <a:srgbClr val="000000"/>
                </a:solidFill>
                <a:latin typeface="Calibri" panose="020F0502020204030204" pitchFamily="34" charset="0"/>
              </a:rPr>
              <a:t>To Dispatch Staff without a Patient Call</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Pick up the handset and dial the room number.  </a:t>
            </a:r>
            <a:r>
              <a:rPr lang="en-US" sz="1200" b="1" dirty="0">
                <a:solidFill>
                  <a:srgbClr val="FF0000"/>
                </a:solidFill>
                <a:latin typeface="Calibri" panose="020F0502020204030204" pitchFamily="34" charset="0"/>
              </a:rPr>
              <a:t>NOTE:</a:t>
            </a:r>
            <a:r>
              <a:rPr lang="en-US" sz="1200" dirty="0">
                <a:solidFill>
                  <a:srgbClr val="000000"/>
                </a:solidFill>
                <a:latin typeface="Calibri" panose="020F0502020204030204" pitchFamily="34" charset="0"/>
              </a:rPr>
              <a:t> This will open voice path to the room. The patient will be able to hear you.</a:t>
            </a:r>
          </a:p>
          <a:p>
            <a:pPr algn="l"/>
            <a:r>
              <a:rPr lang="en-US" sz="1200" dirty="0">
                <a:solidFill>
                  <a:srgbClr val="000000"/>
                </a:solidFill>
                <a:latin typeface="Calibri" panose="020F0502020204030204" pitchFamily="34" charset="0"/>
              </a:rPr>
              <a:t>2. Select need RN or Need PCT on the console and then hang up.</a:t>
            </a:r>
          </a:p>
          <a:p>
            <a:pPr algn="l"/>
            <a:r>
              <a:rPr lang="en-US" sz="1200" dirty="0">
                <a:solidFill>
                  <a:srgbClr val="000000"/>
                </a:solidFill>
                <a:latin typeface="Calibri" panose="020F0502020204030204" pitchFamily="34" charset="0"/>
              </a:rPr>
              <a:t>3. The corridor light above the room will flash the all appropriate color for the service requested.</a:t>
            </a:r>
          </a:p>
          <a:p>
            <a:pPr algn="l"/>
            <a:r>
              <a:rPr lang="en-US" sz="1200" dirty="0">
                <a:solidFill>
                  <a:srgbClr val="000000"/>
                </a:solidFill>
                <a:latin typeface="Calibri" panose="020F0502020204030204" pitchFamily="34" charset="0"/>
              </a:rPr>
              <a:t>4. The service request will remain active in the system until the caregiver hits cancel button on the patient station.</a:t>
            </a:r>
          </a:p>
          <a:p>
            <a:pPr algn="l"/>
            <a:r>
              <a:rPr lang="en-US" sz="1200" b="1" u="sng" dirty="0">
                <a:solidFill>
                  <a:srgbClr val="FF0000"/>
                </a:solidFill>
                <a:latin typeface="Calibri" panose="020F0502020204030204" pitchFamily="34" charset="0"/>
              </a:rPr>
              <a:t>To Set Privacy or Monitor:</a:t>
            </a:r>
          </a:p>
          <a:p>
            <a:pPr algn="l"/>
            <a:r>
              <a:rPr lang="en-US" sz="1200" dirty="0">
                <a:solidFill>
                  <a:srgbClr val="000000"/>
                </a:solidFill>
                <a:latin typeface="Calibri" panose="020F0502020204030204" pitchFamily="34" charset="0"/>
              </a:rPr>
              <a:t>The privacy function will allow you to disable audio from the patient room out to the nurse station. This can be used if there is a need for a conversation to take place in the patient room and will ensure that no one can be listening in through the nurse call system. </a:t>
            </a:r>
          </a:p>
          <a:p>
            <a:pPr algn="l"/>
            <a:r>
              <a:rPr lang="en-US" sz="1200" dirty="0">
                <a:solidFill>
                  <a:srgbClr val="000000"/>
                </a:solidFill>
                <a:latin typeface="Calibri" panose="020F0502020204030204" pitchFamily="34" charset="0"/>
              </a:rPr>
              <a:t>To enable privacy enter the “dial number” of the room you want in privacy and press the “Privacy” button. You will see the room status change to “Privacy”. </a:t>
            </a:r>
          </a:p>
          <a:p>
            <a:pPr algn="l"/>
            <a:r>
              <a:rPr lang="en-US" sz="1200" dirty="0">
                <a:solidFill>
                  <a:srgbClr val="000000"/>
                </a:solidFill>
                <a:latin typeface="Calibri" panose="020F0502020204030204" pitchFamily="34" charset="0"/>
              </a:rPr>
              <a:t>To remove privacy, enter the “dial number” of the room and press “Privacy”. You will see the room status change again. </a:t>
            </a:r>
          </a:p>
          <a:p>
            <a:pPr algn="l"/>
            <a:endParaRPr lang="en-US" sz="1200" dirty="0"/>
          </a:p>
        </p:txBody>
      </p:sp>
      <p:pic>
        <p:nvPicPr>
          <p:cNvPr id="5" name="Picture 4">
            <a:extLst>
              <a:ext uri="{FF2B5EF4-FFF2-40B4-BE49-F238E27FC236}">
                <a16:creationId xmlns:a16="http://schemas.microsoft.com/office/drawing/2014/main" id="{5B9EAD1D-2430-47E3-AB5C-93708D1DF4D4}"/>
              </a:ext>
            </a:extLst>
          </p:cNvPr>
          <p:cNvPicPr>
            <a:picLocks noChangeAspect="1"/>
          </p:cNvPicPr>
          <p:nvPr/>
        </p:nvPicPr>
        <p:blipFill>
          <a:blip r:embed="rId2"/>
          <a:stretch>
            <a:fillRect/>
          </a:stretch>
        </p:blipFill>
        <p:spPr>
          <a:xfrm>
            <a:off x="144911" y="122833"/>
            <a:ext cx="1481870" cy="641444"/>
          </a:xfrm>
          <a:prstGeom prst="rect">
            <a:avLst/>
          </a:prstGeom>
        </p:spPr>
      </p:pic>
      <p:pic>
        <p:nvPicPr>
          <p:cNvPr id="7" name="Picture 6">
            <a:extLst>
              <a:ext uri="{FF2B5EF4-FFF2-40B4-BE49-F238E27FC236}">
                <a16:creationId xmlns:a16="http://schemas.microsoft.com/office/drawing/2014/main" id="{239D02D2-A522-4B4E-8B62-5C2FBC431948}"/>
              </a:ext>
            </a:extLst>
          </p:cNvPr>
          <p:cNvPicPr>
            <a:picLocks noChangeAspect="1"/>
          </p:cNvPicPr>
          <p:nvPr/>
        </p:nvPicPr>
        <p:blipFill>
          <a:blip r:embed="rId3"/>
          <a:stretch>
            <a:fillRect/>
          </a:stretch>
        </p:blipFill>
        <p:spPr>
          <a:xfrm>
            <a:off x="5805487" y="122833"/>
            <a:ext cx="1052513" cy="531020"/>
          </a:xfrm>
          <a:prstGeom prst="rect">
            <a:avLst/>
          </a:prstGeom>
        </p:spPr>
      </p:pic>
      <p:graphicFrame>
        <p:nvGraphicFramePr>
          <p:cNvPr id="10" name="Table 10">
            <a:extLst>
              <a:ext uri="{FF2B5EF4-FFF2-40B4-BE49-F238E27FC236}">
                <a16:creationId xmlns:a16="http://schemas.microsoft.com/office/drawing/2014/main" id="{DB77652F-E1E0-4FD9-AB6F-D92F5CE3F380}"/>
              </a:ext>
            </a:extLst>
          </p:cNvPr>
          <p:cNvGraphicFramePr>
            <a:graphicFrameLocks noGrp="1"/>
          </p:cNvGraphicFramePr>
          <p:nvPr>
            <p:extLst>
              <p:ext uri="{D42A27DB-BD31-4B8C-83A1-F6EECF244321}">
                <p14:modId xmlns:p14="http://schemas.microsoft.com/office/powerpoint/2010/main" val="2360349476"/>
              </p:ext>
            </p:extLst>
          </p:nvPr>
        </p:nvGraphicFramePr>
        <p:xfrm>
          <a:off x="154172" y="929514"/>
          <a:ext cx="1520456" cy="7928737"/>
        </p:xfrm>
        <a:graphic>
          <a:graphicData uri="http://schemas.openxmlformats.org/drawingml/2006/table">
            <a:tbl>
              <a:tblPr firstRow="1" bandRow="1">
                <a:tableStyleId>{5C22544A-7EE6-4342-B048-85BDC9FD1C3A}</a:tableStyleId>
              </a:tblPr>
              <a:tblGrid>
                <a:gridCol w="885958">
                  <a:extLst>
                    <a:ext uri="{9D8B030D-6E8A-4147-A177-3AD203B41FA5}">
                      <a16:colId xmlns:a16="http://schemas.microsoft.com/office/drawing/2014/main" val="1863119884"/>
                    </a:ext>
                  </a:extLst>
                </a:gridCol>
                <a:gridCol w="634498">
                  <a:extLst>
                    <a:ext uri="{9D8B030D-6E8A-4147-A177-3AD203B41FA5}">
                      <a16:colId xmlns:a16="http://schemas.microsoft.com/office/drawing/2014/main" val="1357751720"/>
                    </a:ext>
                  </a:extLst>
                </a:gridCol>
              </a:tblGrid>
              <a:tr h="806331">
                <a:tc>
                  <a:txBody>
                    <a:bodyPr/>
                    <a:lstStyle/>
                    <a:p>
                      <a:pPr algn="ctr"/>
                      <a:r>
                        <a:rPr lang="en-US" sz="1200" dirty="0"/>
                        <a:t>Room #</a:t>
                      </a:r>
                    </a:p>
                  </a:txBody>
                  <a:tcPr anchor="ctr"/>
                </a:tc>
                <a:tc>
                  <a:txBody>
                    <a:bodyPr/>
                    <a:lstStyle/>
                    <a:p>
                      <a:pPr algn="ctr"/>
                      <a:r>
                        <a:rPr lang="en-US" sz="1200" dirty="0"/>
                        <a:t>Dial #</a:t>
                      </a:r>
                    </a:p>
                  </a:txBody>
                  <a:tcPr anchor="ctr"/>
                </a:tc>
                <a:extLst>
                  <a:ext uri="{0D108BD9-81ED-4DB2-BD59-A6C34878D82A}">
                    <a16:rowId xmlns:a16="http://schemas.microsoft.com/office/drawing/2014/main" val="574707832"/>
                  </a:ext>
                </a:extLst>
              </a:tr>
              <a:tr h="339952">
                <a:tc>
                  <a:txBody>
                    <a:bodyPr/>
                    <a:lstStyle/>
                    <a:p>
                      <a:pPr algn="ctr" fontAlgn="b"/>
                      <a:r>
                        <a:rPr lang="en-US" sz="1200" b="0" i="0" u="none" strike="noStrike" dirty="0">
                          <a:solidFill>
                            <a:srgbClr val="000000"/>
                          </a:solidFill>
                          <a:effectLst/>
                          <a:latin typeface="Calibri" panose="020F0502020204030204" pitchFamily="34" charset="0"/>
                        </a:rPr>
                        <a:t>Pt Rm 3102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3102</a:t>
                      </a:r>
                    </a:p>
                  </a:txBody>
                  <a:tcPr marL="0" marR="0" marT="0" marB="0" anchor="ctr"/>
                </a:tc>
                <a:extLst>
                  <a:ext uri="{0D108BD9-81ED-4DB2-BD59-A6C34878D82A}">
                    <a16:rowId xmlns:a16="http://schemas.microsoft.com/office/drawing/2014/main" val="2620584987"/>
                  </a:ext>
                </a:extLst>
              </a:tr>
              <a:tr h="319789">
                <a:tc>
                  <a:txBody>
                    <a:bodyPr/>
                    <a:lstStyle/>
                    <a:p>
                      <a:pPr algn="ctr" fontAlgn="b"/>
                      <a:r>
                        <a:rPr lang="en-US" sz="1200" b="0" i="0" u="none" strike="noStrike">
                          <a:solidFill>
                            <a:srgbClr val="000000"/>
                          </a:solidFill>
                          <a:effectLst/>
                          <a:latin typeface="Calibri" panose="020F0502020204030204" pitchFamily="34" charset="0"/>
                        </a:rPr>
                        <a:t>Pt Rm 3106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3106</a:t>
                      </a:r>
                    </a:p>
                  </a:txBody>
                  <a:tcPr marL="0" marR="0" marT="0" marB="0" anchor="ctr"/>
                </a:tc>
                <a:extLst>
                  <a:ext uri="{0D108BD9-81ED-4DB2-BD59-A6C34878D82A}">
                    <a16:rowId xmlns:a16="http://schemas.microsoft.com/office/drawing/2014/main" val="3094883844"/>
                  </a:ext>
                </a:extLst>
              </a:tr>
              <a:tr h="416745">
                <a:tc>
                  <a:txBody>
                    <a:bodyPr/>
                    <a:lstStyle/>
                    <a:p>
                      <a:pPr algn="ctr" fontAlgn="b"/>
                      <a:r>
                        <a:rPr lang="en-US" sz="1200" b="0" i="0" u="none" strike="noStrike">
                          <a:solidFill>
                            <a:srgbClr val="000000"/>
                          </a:solidFill>
                          <a:effectLst/>
                          <a:latin typeface="Calibri" panose="020F0502020204030204" pitchFamily="34" charset="0"/>
                        </a:rPr>
                        <a:t>Pt Rm 3110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3110</a:t>
                      </a:r>
                    </a:p>
                  </a:txBody>
                  <a:tcPr marL="0" marR="0" marT="0" marB="0" anchor="ctr"/>
                </a:tc>
                <a:extLst>
                  <a:ext uri="{0D108BD9-81ED-4DB2-BD59-A6C34878D82A}">
                    <a16:rowId xmlns:a16="http://schemas.microsoft.com/office/drawing/2014/main" val="767677527"/>
                  </a:ext>
                </a:extLst>
              </a:tr>
              <a:tr h="302296">
                <a:tc>
                  <a:txBody>
                    <a:bodyPr/>
                    <a:lstStyle/>
                    <a:p>
                      <a:pPr algn="ctr" fontAlgn="b"/>
                      <a:r>
                        <a:rPr lang="en-US" sz="1200" b="0" i="0" u="none" strike="noStrike">
                          <a:solidFill>
                            <a:srgbClr val="000000"/>
                          </a:solidFill>
                          <a:effectLst/>
                          <a:latin typeface="Calibri" panose="020F0502020204030204" pitchFamily="34" charset="0"/>
                        </a:rPr>
                        <a:t>Pt Rm 3114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3114</a:t>
                      </a:r>
                    </a:p>
                  </a:txBody>
                  <a:tcPr marL="0" marR="0" marT="0" marB="0" anchor="ctr"/>
                </a:tc>
                <a:extLst>
                  <a:ext uri="{0D108BD9-81ED-4DB2-BD59-A6C34878D82A}">
                    <a16:rowId xmlns:a16="http://schemas.microsoft.com/office/drawing/2014/main" val="1534574263"/>
                  </a:ext>
                </a:extLst>
              </a:tr>
              <a:tr h="302296">
                <a:tc>
                  <a:txBody>
                    <a:bodyPr/>
                    <a:lstStyle/>
                    <a:p>
                      <a:pPr algn="ctr" fontAlgn="b"/>
                      <a:r>
                        <a:rPr lang="en-US" sz="1200" b="0" i="0" u="none" strike="noStrike">
                          <a:solidFill>
                            <a:srgbClr val="000000"/>
                          </a:solidFill>
                          <a:effectLst/>
                          <a:latin typeface="Calibri" panose="020F0502020204030204" pitchFamily="34" charset="0"/>
                        </a:rPr>
                        <a:t>Pt Rm 3118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3118</a:t>
                      </a:r>
                    </a:p>
                  </a:txBody>
                  <a:tcPr marL="0" marR="0" marT="0" marB="0" anchor="ctr"/>
                </a:tc>
                <a:extLst>
                  <a:ext uri="{0D108BD9-81ED-4DB2-BD59-A6C34878D82A}">
                    <a16:rowId xmlns:a16="http://schemas.microsoft.com/office/drawing/2014/main" val="946749000"/>
                  </a:ext>
                </a:extLst>
              </a:tr>
              <a:tr h="302296">
                <a:tc>
                  <a:txBody>
                    <a:bodyPr/>
                    <a:lstStyle/>
                    <a:p>
                      <a:pPr algn="ctr" fontAlgn="b"/>
                      <a:r>
                        <a:rPr lang="en-US" sz="1200" b="0" i="0" u="none" strike="noStrike">
                          <a:solidFill>
                            <a:srgbClr val="000000"/>
                          </a:solidFill>
                          <a:effectLst/>
                          <a:latin typeface="Calibri" panose="020F0502020204030204" pitchFamily="34" charset="0"/>
                        </a:rPr>
                        <a:t>Pt Rm 3122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3122</a:t>
                      </a:r>
                    </a:p>
                  </a:txBody>
                  <a:tcPr marL="0" marR="0" marT="0" marB="0" anchor="ctr"/>
                </a:tc>
                <a:extLst>
                  <a:ext uri="{0D108BD9-81ED-4DB2-BD59-A6C34878D82A}">
                    <a16:rowId xmlns:a16="http://schemas.microsoft.com/office/drawing/2014/main" val="1659534690"/>
                  </a:ext>
                </a:extLst>
              </a:tr>
              <a:tr h="302296">
                <a:tc>
                  <a:txBody>
                    <a:bodyPr/>
                    <a:lstStyle/>
                    <a:p>
                      <a:pPr algn="ctr" fontAlgn="b"/>
                      <a:r>
                        <a:rPr lang="en-US" sz="1200" b="0" i="0" u="none" strike="noStrike">
                          <a:solidFill>
                            <a:srgbClr val="000000"/>
                          </a:solidFill>
                          <a:effectLst/>
                          <a:latin typeface="Calibri" panose="020F0502020204030204" pitchFamily="34" charset="0"/>
                        </a:rPr>
                        <a:t>Pt Rm 3126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3126</a:t>
                      </a:r>
                    </a:p>
                  </a:txBody>
                  <a:tcPr marL="0" marR="0" marT="0" marB="0" anchor="ctr"/>
                </a:tc>
                <a:extLst>
                  <a:ext uri="{0D108BD9-81ED-4DB2-BD59-A6C34878D82A}">
                    <a16:rowId xmlns:a16="http://schemas.microsoft.com/office/drawing/2014/main" val="3540525675"/>
                  </a:ext>
                </a:extLst>
              </a:tr>
              <a:tr h="302296">
                <a:tc>
                  <a:txBody>
                    <a:bodyPr/>
                    <a:lstStyle/>
                    <a:p>
                      <a:pPr algn="ctr" fontAlgn="b"/>
                      <a:r>
                        <a:rPr lang="en-US" sz="1200" b="0" i="0" u="none" strike="noStrike">
                          <a:solidFill>
                            <a:srgbClr val="000000"/>
                          </a:solidFill>
                          <a:effectLst/>
                          <a:latin typeface="Calibri" panose="020F0502020204030204" pitchFamily="34" charset="0"/>
                        </a:rPr>
                        <a:t>Pt Rm 3130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3130</a:t>
                      </a:r>
                    </a:p>
                  </a:txBody>
                  <a:tcPr marL="0" marR="0" marT="0" marB="0" anchor="ctr"/>
                </a:tc>
                <a:extLst>
                  <a:ext uri="{0D108BD9-81ED-4DB2-BD59-A6C34878D82A}">
                    <a16:rowId xmlns:a16="http://schemas.microsoft.com/office/drawing/2014/main" val="1480865785"/>
                  </a:ext>
                </a:extLst>
              </a:tr>
              <a:tr h="302296">
                <a:tc>
                  <a:txBody>
                    <a:bodyPr/>
                    <a:lstStyle/>
                    <a:p>
                      <a:pPr algn="ctr" fontAlgn="b"/>
                      <a:r>
                        <a:rPr lang="en-US" sz="1200" b="0" i="0" u="none" strike="noStrike">
                          <a:solidFill>
                            <a:srgbClr val="000000"/>
                          </a:solidFill>
                          <a:effectLst/>
                          <a:latin typeface="Calibri" panose="020F0502020204030204" pitchFamily="34" charset="0"/>
                        </a:rPr>
                        <a:t>Pt Rm 3232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3232</a:t>
                      </a:r>
                    </a:p>
                  </a:txBody>
                  <a:tcPr marL="0" marR="0" marT="0" marB="0" anchor="ctr"/>
                </a:tc>
                <a:extLst>
                  <a:ext uri="{0D108BD9-81ED-4DB2-BD59-A6C34878D82A}">
                    <a16:rowId xmlns:a16="http://schemas.microsoft.com/office/drawing/2014/main" val="3698918795"/>
                  </a:ext>
                </a:extLst>
              </a:tr>
              <a:tr h="302296">
                <a:tc>
                  <a:txBody>
                    <a:bodyPr/>
                    <a:lstStyle/>
                    <a:p>
                      <a:pPr algn="ctr" fontAlgn="b"/>
                      <a:r>
                        <a:rPr lang="en-US" sz="1200" b="0" i="0" u="none" strike="noStrike">
                          <a:solidFill>
                            <a:srgbClr val="000000"/>
                          </a:solidFill>
                          <a:effectLst/>
                          <a:latin typeface="Calibri" panose="020F0502020204030204" pitchFamily="34" charset="0"/>
                        </a:rPr>
                        <a:t>Pt Rm 3230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3230</a:t>
                      </a:r>
                    </a:p>
                  </a:txBody>
                  <a:tcPr marL="0" marR="0" marT="0" marB="0" anchor="ctr"/>
                </a:tc>
                <a:extLst>
                  <a:ext uri="{0D108BD9-81ED-4DB2-BD59-A6C34878D82A}">
                    <a16:rowId xmlns:a16="http://schemas.microsoft.com/office/drawing/2014/main" val="145795402"/>
                  </a:ext>
                </a:extLst>
              </a:tr>
              <a:tr h="302296">
                <a:tc>
                  <a:txBody>
                    <a:bodyPr/>
                    <a:lstStyle/>
                    <a:p>
                      <a:pPr algn="ctr" fontAlgn="b"/>
                      <a:r>
                        <a:rPr lang="en-US" sz="1200" b="0" i="0" u="none" strike="noStrike">
                          <a:solidFill>
                            <a:srgbClr val="000000"/>
                          </a:solidFill>
                          <a:effectLst/>
                          <a:latin typeface="Calibri" panose="020F0502020204030204" pitchFamily="34" charset="0"/>
                        </a:rPr>
                        <a:t>Pt Rm 3228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3228</a:t>
                      </a:r>
                    </a:p>
                  </a:txBody>
                  <a:tcPr marL="0" marR="0" marT="0" marB="0" anchor="ctr"/>
                </a:tc>
                <a:extLst>
                  <a:ext uri="{0D108BD9-81ED-4DB2-BD59-A6C34878D82A}">
                    <a16:rowId xmlns:a16="http://schemas.microsoft.com/office/drawing/2014/main" val="852084685"/>
                  </a:ext>
                </a:extLst>
              </a:tr>
              <a:tr h="302296">
                <a:tc>
                  <a:txBody>
                    <a:bodyPr/>
                    <a:lstStyle/>
                    <a:p>
                      <a:pPr algn="ctr" fontAlgn="b"/>
                      <a:r>
                        <a:rPr lang="en-US" sz="1200" b="0" i="0" u="none" strike="noStrike">
                          <a:solidFill>
                            <a:srgbClr val="000000"/>
                          </a:solidFill>
                          <a:effectLst/>
                          <a:latin typeface="Calibri" panose="020F0502020204030204" pitchFamily="34" charset="0"/>
                        </a:rPr>
                        <a:t>Pt Rm 3226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3226</a:t>
                      </a:r>
                    </a:p>
                  </a:txBody>
                  <a:tcPr marL="0" marR="0" marT="0" marB="0" anchor="ctr"/>
                </a:tc>
                <a:extLst>
                  <a:ext uri="{0D108BD9-81ED-4DB2-BD59-A6C34878D82A}">
                    <a16:rowId xmlns:a16="http://schemas.microsoft.com/office/drawing/2014/main" val="2263647325"/>
                  </a:ext>
                </a:extLst>
              </a:tr>
              <a:tr h="302296">
                <a:tc>
                  <a:txBody>
                    <a:bodyPr/>
                    <a:lstStyle/>
                    <a:p>
                      <a:pPr algn="ctr" fontAlgn="b"/>
                      <a:r>
                        <a:rPr lang="en-US" sz="1200" b="0" i="0" u="none" strike="noStrike">
                          <a:solidFill>
                            <a:srgbClr val="000000"/>
                          </a:solidFill>
                          <a:effectLst/>
                          <a:latin typeface="Calibri" panose="020F0502020204030204" pitchFamily="34" charset="0"/>
                        </a:rPr>
                        <a:t>Pt Rm 3224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3224</a:t>
                      </a:r>
                    </a:p>
                  </a:txBody>
                  <a:tcPr marL="0" marR="0" marT="0" marB="0" anchor="ctr"/>
                </a:tc>
                <a:extLst>
                  <a:ext uri="{0D108BD9-81ED-4DB2-BD59-A6C34878D82A}">
                    <a16:rowId xmlns:a16="http://schemas.microsoft.com/office/drawing/2014/main" val="3277698827"/>
                  </a:ext>
                </a:extLst>
              </a:tr>
              <a:tr h="302296">
                <a:tc>
                  <a:txBody>
                    <a:bodyPr/>
                    <a:lstStyle/>
                    <a:p>
                      <a:pPr algn="ctr" fontAlgn="b"/>
                      <a:r>
                        <a:rPr lang="en-US" sz="1200" b="0" i="0" u="none" strike="noStrike">
                          <a:solidFill>
                            <a:srgbClr val="000000"/>
                          </a:solidFill>
                          <a:effectLst/>
                          <a:latin typeface="Calibri" panose="020F0502020204030204" pitchFamily="34" charset="0"/>
                        </a:rPr>
                        <a:t>Pt Rm 3222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3222</a:t>
                      </a:r>
                    </a:p>
                  </a:txBody>
                  <a:tcPr marL="0" marR="0" marT="0" marB="0" anchor="ctr"/>
                </a:tc>
                <a:extLst>
                  <a:ext uri="{0D108BD9-81ED-4DB2-BD59-A6C34878D82A}">
                    <a16:rowId xmlns:a16="http://schemas.microsoft.com/office/drawing/2014/main" val="1594284825"/>
                  </a:ext>
                </a:extLst>
              </a:tr>
              <a:tr h="302296">
                <a:tc>
                  <a:txBody>
                    <a:bodyPr/>
                    <a:lstStyle/>
                    <a:p>
                      <a:pPr algn="ctr" fontAlgn="b"/>
                      <a:r>
                        <a:rPr lang="en-US" sz="1200" b="0" i="0" u="none" strike="noStrike">
                          <a:solidFill>
                            <a:srgbClr val="000000"/>
                          </a:solidFill>
                          <a:effectLst/>
                          <a:latin typeface="Calibri" panose="020F0502020204030204" pitchFamily="34" charset="0"/>
                        </a:rPr>
                        <a:t>Pt Rm 3220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3220</a:t>
                      </a:r>
                    </a:p>
                  </a:txBody>
                  <a:tcPr marL="0" marR="0" marT="0" marB="0" anchor="ctr"/>
                </a:tc>
                <a:extLst>
                  <a:ext uri="{0D108BD9-81ED-4DB2-BD59-A6C34878D82A}">
                    <a16:rowId xmlns:a16="http://schemas.microsoft.com/office/drawing/2014/main" val="1557193643"/>
                  </a:ext>
                </a:extLst>
              </a:tr>
              <a:tr h="302296">
                <a:tc>
                  <a:txBody>
                    <a:bodyPr/>
                    <a:lstStyle/>
                    <a:p>
                      <a:pPr algn="ctr" fontAlgn="b"/>
                      <a:r>
                        <a:rPr lang="en-US" sz="1200" b="0" i="0" u="none" strike="noStrike">
                          <a:solidFill>
                            <a:srgbClr val="000000"/>
                          </a:solidFill>
                          <a:effectLst/>
                          <a:latin typeface="Calibri" panose="020F0502020204030204" pitchFamily="34" charset="0"/>
                        </a:rPr>
                        <a:t>Pt Rm 3218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3218</a:t>
                      </a:r>
                    </a:p>
                  </a:txBody>
                  <a:tcPr marL="0" marR="0" marT="0" marB="0" anchor="ctr"/>
                </a:tc>
                <a:extLst>
                  <a:ext uri="{0D108BD9-81ED-4DB2-BD59-A6C34878D82A}">
                    <a16:rowId xmlns:a16="http://schemas.microsoft.com/office/drawing/2014/main" val="17703012"/>
                  </a:ext>
                </a:extLst>
              </a:tr>
              <a:tr h="302296">
                <a:tc>
                  <a:txBody>
                    <a:bodyPr/>
                    <a:lstStyle/>
                    <a:p>
                      <a:pPr algn="ctr" fontAlgn="b"/>
                      <a:r>
                        <a:rPr lang="en-US" sz="1200" b="0" i="0" u="none" strike="noStrike">
                          <a:solidFill>
                            <a:srgbClr val="000000"/>
                          </a:solidFill>
                          <a:effectLst/>
                          <a:latin typeface="Calibri" panose="020F0502020204030204" pitchFamily="34" charset="0"/>
                        </a:rPr>
                        <a:t>Pt Rm 3216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3216</a:t>
                      </a:r>
                    </a:p>
                  </a:txBody>
                  <a:tcPr marL="0" marR="0" marT="0" marB="0" anchor="ctr"/>
                </a:tc>
                <a:extLst>
                  <a:ext uri="{0D108BD9-81ED-4DB2-BD59-A6C34878D82A}">
                    <a16:rowId xmlns:a16="http://schemas.microsoft.com/office/drawing/2014/main" val="2995061887"/>
                  </a:ext>
                </a:extLst>
              </a:tr>
              <a:tr h="302296">
                <a:tc>
                  <a:txBody>
                    <a:bodyPr/>
                    <a:lstStyle/>
                    <a:p>
                      <a:pPr algn="ctr" fontAlgn="b"/>
                      <a:r>
                        <a:rPr lang="en-US" sz="1200" b="0" i="0" u="none" strike="noStrike">
                          <a:solidFill>
                            <a:srgbClr val="000000"/>
                          </a:solidFill>
                          <a:effectLst/>
                          <a:latin typeface="Calibri" panose="020F0502020204030204" pitchFamily="34" charset="0"/>
                        </a:rPr>
                        <a:t>Pt Rm 3214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3214</a:t>
                      </a:r>
                    </a:p>
                  </a:txBody>
                  <a:tcPr marL="0" marR="0" marT="0" marB="0" anchor="ctr"/>
                </a:tc>
                <a:extLst>
                  <a:ext uri="{0D108BD9-81ED-4DB2-BD59-A6C34878D82A}">
                    <a16:rowId xmlns:a16="http://schemas.microsoft.com/office/drawing/2014/main" val="362014069"/>
                  </a:ext>
                </a:extLst>
              </a:tr>
              <a:tr h="302296">
                <a:tc>
                  <a:txBody>
                    <a:bodyPr/>
                    <a:lstStyle/>
                    <a:p>
                      <a:pPr algn="ctr" fontAlgn="b"/>
                      <a:r>
                        <a:rPr lang="en-US" sz="1200" b="0" i="0" u="none" strike="noStrike">
                          <a:solidFill>
                            <a:srgbClr val="000000"/>
                          </a:solidFill>
                          <a:effectLst/>
                          <a:latin typeface="Calibri" panose="020F0502020204030204" pitchFamily="34" charset="0"/>
                        </a:rPr>
                        <a:t>Pt Rm 3210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3210</a:t>
                      </a:r>
                    </a:p>
                  </a:txBody>
                  <a:tcPr marL="0" marR="0" marT="0" marB="0" anchor="ctr"/>
                </a:tc>
                <a:extLst>
                  <a:ext uri="{0D108BD9-81ED-4DB2-BD59-A6C34878D82A}">
                    <a16:rowId xmlns:a16="http://schemas.microsoft.com/office/drawing/2014/main" val="3692299145"/>
                  </a:ext>
                </a:extLst>
              </a:tr>
              <a:tr h="302296">
                <a:tc>
                  <a:txBody>
                    <a:bodyPr/>
                    <a:lstStyle/>
                    <a:p>
                      <a:pPr algn="ctr" fontAlgn="b"/>
                      <a:r>
                        <a:rPr lang="en-US" sz="1200" b="0" i="0" u="none" strike="noStrike">
                          <a:solidFill>
                            <a:srgbClr val="000000"/>
                          </a:solidFill>
                          <a:effectLst/>
                          <a:latin typeface="Calibri" panose="020F0502020204030204" pitchFamily="34" charset="0"/>
                        </a:rPr>
                        <a:t>Pt Rm 3208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3208</a:t>
                      </a:r>
                    </a:p>
                  </a:txBody>
                  <a:tcPr marL="0" marR="0" marT="0" marB="0" anchor="ctr"/>
                </a:tc>
                <a:extLst>
                  <a:ext uri="{0D108BD9-81ED-4DB2-BD59-A6C34878D82A}">
                    <a16:rowId xmlns:a16="http://schemas.microsoft.com/office/drawing/2014/main" val="123193475"/>
                  </a:ext>
                </a:extLst>
              </a:tr>
              <a:tr h="302296">
                <a:tc>
                  <a:txBody>
                    <a:bodyPr/>
                    <a:lstStyle/>
                    <a:p>
                      <a:pPr algn="ctr" fontAlgn="b"/>
                      <a:r>
                        <a:rPr lang="en-US" sz="1200" b="0" i="0" u="none" strike="noStrike">
                          <a:solidFill>
                            <a:srgbClr val="000000"/>
                          </a:solidFill>
                          <a:effectLst/>
                          <a:latin typeface="Calibri" panose="020F0502020204030204" pitchFamily="34" charset="0"/>
                        </a:rPr>
                        <a:t>Pt Rm 3206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3206</a:t>
                      </a:r>
                    </a:p>
                  </a:txBody>
                  <a:tcPr marL="0" marR="0" marT="0" marB="0" anchor="ctr"/>
                </a:tc>
                <a:extLst>
                  <a:ext uri="{0D108BD9-81ED-4DB2-BD59-A6C34878D82A}">
                    <a16:rowId xmlns:a16="http://schemas.microsoft.com/office/drawing/2014/main" val="284958983"/>
                  </a:ext>
                </a:extLst>
              </a:tr>
              <a:tr h="302296">
                <a:tc>
                  <a:txBody>
                    <a:bodyPr/>
                    <a:lstStyle/>
                    <a:p>
                      <a:pPr algn="ctr" fontAlgn="b"/>
                      <a:r>
                        <a:rPr lang="en-US" sz="1200" b="0" i="0" u="none" strike="noStrike">
                          <a:solidFill>
                            <a:srgbClr val="000000"/>
                          </a:solidFill>
                          <a:effectLst/>
                          <a:latin typeface="Calibri" panose="020F0502020204030204" pitchFamily="34" charset="0"/>
                        </a:rPr>
                        <a:t>Pt Rm 3204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3204</a:t>
                      </a:r>
                    </a:p>
                  </a:txBody>
                  <a:tcPr marL="0" marR="0" marT="0" marB="0" anchor="ctr"/>
                </a:tc>
                <a:extLst>
                  <a:ext uri="{0D108BD9-81ED-4DB2-BD59-A6C34878D82A}">
                    <a16:rowId xmlns:a16="http://schemas.microsoft.com/office/drawing/2014/main" val="1170864034"/>
                  </a:ext>
                </a:extLst>
              </a:tr>
              <a:tr h="302296">
                <a:tc>
                  <a:txBody>
                    <a:bodyPr/>
                    <a:lstStyle/>
                    <a:p>
                      <a:pPr algn="ctr" fontAlgn="b"/>
                      <a:r>
                        <a:rPr lang="en-US" sz="1200" b="0" i="0" u="none" strike="noStrike">
                          <a:solidFill>
                            <a:srgbClr val="000000"/>
                          </a:solidFill>
                          <a:effectLst/>
                          <a:latin typeface="Calibri" panose="020F0502020204030204" pitchFamily="34" charset="0"/>
                        </a:rPr>
                        <a:t>Pt Rm 3202</a:t>
                      </a:r>
                    </a:p>
                  </a:txBody>
                  <a:tcPr marL="0" marR="0" marT="0" marB="0" anchor="ctr"/>
                </a:tc>
                <a:tc>
                  <a:txBody>
                    <a:bodyPr/>
                    <a:lstStyle/>
                    <a:p>
                      <a:pPr algn="ctr" fontAlgn="b"/>
                      <a:r>
                        <a:rPr lang="en-US" sz="1200" b="0" i="0" u="none" strike="noStrike" dirty="0">
                          <a:solidFill>
                            <a:srgbClr val="000000"/>
                          </a:solidFill>
                          <a:effectLst/>
                          <a:latin typeface="Calibri" panose="020F0502020204030204" pitchFamily="34" charset="0"/>
                        </a:rPr>
                        <a:t>3202</a:t>
                      </a:r>
                    </a:p>
                  </a:txBody>
                  <a:tcPr marL="0" marR="0" marT="0" marB="0" anchor="ctr"/>
                </a:tc>
                <a:extLst>
                  <a:ext uri="{0D108BD9-81ED-4DB2-BD59-A6C34878D82A}">
                    <a16:rowId xmlns:a16="http://schemas.microsoft.com/office/drawing/2014/main" val="267003749"/>
                  </a:ext>
                </a:extLst>
              </a:tr>
            </a:tbl>
          </a:graphicData>
        </a:graphic>
      </p:graphicFrame>
    </p:spTree>
    <p:extLst>
      <p:ext uri="{BB962C8B-B14F-4D97-AF65-F5344CB8AC3E}">
        <p14:creationId xmlns:p14="http://schemas.microsoft.com/office/powerpoint/2010/main" val="314530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83AB47-3CE9-45BA-BADA-8DDF5B5FD607}"/>
              </a:ext>
            </a:extLst>
          </p:cNvPr>
          <p:cNvPicPr>
            <a:picLocks noChangeAspect="1"/>
          </p:cNvPicPr>
          <p:nvPr/>
        </p:nvPicPr>
        <p:blipFill>
          <a:blip r:embed="rId2"/>
          <a:stretch>
            <a:fillRect/>
          </a:stretch>
        </p:blipFill>
        <p:spPr>
          <a:xfrm>
            <a:off x="136478" y="550509"/>
            <a:ext cx="2506638" cy="2322063"/>
          </a:xfrm>
          <a:prstGeom prst="rect">
            <a:avLst/>
          </a:prstGeom>
        </p:spPr>
      </p:pic>
      <p:pic>
        <p:nvPicPr>
          <p:cNvPr id="7" name="Picture 6">
            <a:extLst>
              <a:ext uri="{FF2B5EF4-FFF2-40B4-BE49-F238E27FC236}">
                <a16:creationId xmlns:a16="http://schemas.microsoft.com/office/drawing/2014/main" id="{54FB81F8-B48A-482A-A88C-183AC8DB7C5F}"/>
              </a:ext>
            </a:extLst>
          </p:cNvPr>
          <p:cNvPicPr>
            <a:picLocks noChangeAspect="1"/>
          </p:cNvPicPr>
          <p:nvPr/>
        </p:nvPicPr>
        <p:blipFill>
          <a:blip r:embed="rId3"/>
          <a:stretch>
            <a:fillRect/>
          </a:stretch>
        </p:blipFill>
        <p:spPr>
          <a:xfrm>
            <a:off x="1150961" y="758034"/>
            <a:ext cx="1141863" cy="891605"/>
          </a:xfrm>
          <a:prstGeom prst="rect">
            <a:avLst/>
          </a:prstGeom>
        </p:spPr>
      </p:pic>
      <p:sp>
        <p:nvSpPr>
          <p:cNvPr id="8" name="TextBox 7">
            <a:extLst>
              <a:ext uri="{FF2B5EF4-FFF2-40B4-BE49-F238E27FC236}">
                <a16:creationId xmlns:a16="http://schemas.microsoft.com/office/drawing/2014/main" id="{11849282-086F-4A47-B4A9-1EE964D8198A}"/>
              </a:ext>
            </a:extLst>
          </p:cNvPr>
          <p:cNvSpPr txBox="1"/>
          <p:nvPr/>
        </p:nvSpPr>
        <p:spPr>
          <a:xfrm>
            <a:off x="2678093" y="141960"/>
            <a:ext cx="4173940"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station allows for two way communication between caregiver and patient. The console has custom functions assigned to it, they are located at the bottom of the LCD Screen and are grouped in segments of four. The functions not displayed can be selected by toggling the left and right menu scroll keys.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0C27ED6-DB8A-4511-B6CF-4162E20BCAD2}"/>
              </a:ext>
            </a:extLst>
          </p:cNvPr>
          <p:cNvSpPr txBox="1"/>
          <p:nvPr/>
        </p:nvSpPr>
        <p:spPr>
          <a:xfrm>
            <a:off x="2684060" y="1341862"/>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Selecto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 Use these keys to select a line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5188E1A-9584-40A0-BBFC-558CEB6162C5}"/>
              </a:ext>
            </a:extLst>
          </p:cNvPr>
          <p:cNvPicPr>
            <a:picLocks noChangeAspect="1"/>
          </p:cNvPicPr>
          <p:nvPr/>
        </p:nvPicPr>
        <p:blipFill>
          <a:blip r:embed="rId4"/>
          <a:stretch>
            <a:fillRect/>
          </a:stretch>
        </p:blipFill>
        <p:spPr>
          <a:xfrm rot="541957">
            <a:off x="2235632" y="998120"/>
            <a:ext cx="557543" cy="434512"/>
          </a:xfrm>
          <a:prstGeom prst="rect">
            <a:avLst/>
          </a:prstGeom>
        </p:spPr>
      </p:pic>
      <p:sp>
        <p:nvSpPr>
          <p:cNvPr id="14" name="TextBox 13">
            <a:extLst>
              <a:ext uri="{FF2B5EF4-FFF2-40B4-BE49-F238E27FC236}">
                <a16:creationId xmlns:a16="http://schemas.microsoft.com/office/drawing/2014/main" id="{42440EA5-F78A-427A-8F40-A0AF84071176}"/>
              </a:ext>
            </a:extLst>
          </p:cNvPr>
          <p:cNvSpPr txBox="1"/>
          <p:nvPr/>
        </p:nvSpPr>
        <p:spPr>
          <a:xfrm>
            <a:off x="2684060" y="1606233"/>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stacked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A341708F-7F6B-42E9-9DD2-BB223F466D8C}"/>
              </a:ext>
            </a:extLst>
          </p:cNvPr>
          <p:cNvPicPr>
            <a:picLocks noChangeAspect="1"/>
          </p:cNvPicPr>
          <p:nvPr/>
        </p:nvPicPr>
        <p:blipFill>
          <a:blip r:embed="rId5"/>
          <a:stretch>
            <a:fillRect/>
          </a:stretch>
        </p:blipFill>
        <p:spPr>
          <a:xfrm rot="1190844">
            <a:off x="2321306" y="1449799"/>
            <a:ext cx="477520" cy="199560"/>
          </a:xfrm>
          <a:prstGeom prst="rect">
            <a:avLst/>
          </a:prstGeom>
        </p:spPr>
      </p:pic>
      <p:sp>
        <p:nvSpPr>
          <p:cNvPr id="18" name="TextBox 17">
            <a:extLst>
              <a:ext uri="{FF2B5EF4-FFF2-40B4-BE49-F238E27FC236}">
                <a16:creationId xmlns:a16="http://schemas.microsoft.com/office/drawing/2014/main" id="{F56D394C-FDC1-4D3B-AB57-DB3C02596A0A}"/>
              </a:ext>
            </a:extLst>
          </p:cNvPr>
          <p:cNvSpPr txBox="1"/>
          <p:nvPr/>
        </p:nvSpPr>
        <p:spPr>
          <a:xfrm>
            <a:off x="2684060" y="2069789"/>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Display</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Displays current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26553712-8375-43CE-998C-F69FA45802E1}"/>
              </a:ext>
            </a:extLst>
          </p:cNvPr>
          <p:cNvPicPr>
            <a:picLocks noChangeAspect="1"/>
          </p:cNvPicPr>
          <p:nvPr/>
        </p:nvPicPr>
        <p:blipFill>
          <a:blip r:embed="rId6"/>
          <a:stretch>
            <a:fillRect/>
          </a:stretch>
        </p:blipFill>
        <p:spPr>
          <a:xfrm rot="1023275">
            <a:off x="1512992" y="1179297"/>
            <a:ext cx="1387475" cy="809625"/>
          </a:xfrm>
          <a:prstGeom prst="rect">
            <a:avLst/>
          </a:prstGeom>
        </p:spPr>
      </p:pic>
      <p:sp>
        <p:nvSpPr>
          <p:cNvPr id="22" name="TextBox 21">
            <a:extLst>
              <a:ext uri="{FF2B5EF4-FFF2-40B4-BE49-F238E27FC236}">
                <a16:creationId xmlns:a16="http://schemas.microsoft.com/office/drawing/2014/main" id="{6D7CC905-DA38-4A5D-9F51-AF7D0EF3B289}"/>
              </a:ext>
            </a:extLst>
          </p:cNvPr>
          <p:cNvSpPr txBox="1"/>
          <p:nvPr/>
        </p:nvSpPr>
        <p:spPr>
          <a:xfrm>
            <a:off x="2684060" y="234243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Function Selector Keys: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Use these keys to select the custom function above the key.</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7913512E-48D1-4378-A99C-EB0E391CA5B1}"/>
              </a:ext>
            </a:extLst>
          </p:cNvPr>
          <p:cNvPicPr>
            <a:picLocks noChangeAspect="1"/>
          </p:cNvPicPr>
          <p:nvPr/>
        </p:nvPicPr>
        <p:blipFill>
          <a:blip r:embed="rId7"/>
          <a:stretch>
            <a:fillRect/>
          </a:stretch>
        </p:blipFill>
        <p:spPr>
          <a:xfrm rot="1348559">
            <a:off x="1994184" y="1818734"/>
            <a:ext cx="879760" cy="537441"/>
          </a:xfrm>
          <a:prstGeom prst="rect">
            <a:avLst/>
          </a:prstGeom>
        </p:spPr>
      </p:pic>
      <p:sp>
        <p:nvSpPr>
          <p:cNvPr id="26" name="TextBox 25">
            <a:extLst>
              <a:ext uri="{FF2B5EF4-FFF2-40B4-BE49-F238E27FC236}">
                <a16:creationId xmlns:a16="http://schemas.microsoft.com/office/drawing/2014/main" id="{B5354074-947E-4CE8-9B9A-702FDFDAAF05}"/>
              </a:ext>
            </a:extLst>
          </p:cNvPr>
          <p:cNvSpPr txBox="1"/>
          <p:nvPr/>
        </p:nvSpPr>
        <p:spPr>
          <a:xfrm>
            <a:off x="2684060" y="283990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Menu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custom functions. (in groups of 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A3DB630C-9CD4-47A6-B63D-BD33CEE455D8}"/>
              </a:ext>
            </a:extLst>
          </p:cNvPr>
          <p:cNvPicPr>
            <a:picLocks noChangeAspect="1"/>
          </p:cNvPicPr>
          <p:nvPr/>
        </p:nvPicPr>
        <p:blipFill>
          <a:blip r:embed="rId8"/>
          <a:stretch>
            <a:fillRect/>
          </a:stretch>
        </p:blipFill>
        <p:spPr>
          <a:xfrm rot="920771">
            <a:off x="1480111" y="1929392"/>
            <a:ext cx="1418260" cy="873592"/>
          </a:xfrm>
          <a:prstGeom prst="rect">
            <a:avLst/>
          </a:prstGeom>
        </p:spPr>
      </p:pic>
      <p:sp>
        <p:nvSpPr>
          <p:cNvPr id="29" name="TextBox 28">
            <a:extLst>
              <a:ext uri="{FF2B5EF4-FFF2-40B4-BE49-F238E27FC236}">
                <a16:creationId xmlns:a16="http://schemas.microsoft.com/office/drawing/2014/main" id="{5DB7390A-E153-4EC5-AE18-81589A7E1A20}"/>
              </a:ext>
            </a:extLst>
          </p:cNvPr>
          <p:cNvSpPr txBox="1"/>
          <p:nvPr/>
        </p:nvSpPr>
        <p:spPr>
          <a:xfrm>
            <a:off x="136478" y="134159"/>
            <a:ext cx="2506638" cy="400110"/>
          </a:xfrm>
          <a:prstGeom prst="rect">
            <a:avLst/>
          </a:prstGeom>
          <a:noFill/>
        </p:spPr>
        <p:txBody>
          <a:bodyPr wrap="square" rtlCol="0" anchor="ctr">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Nurse Console: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03EA0C28-F5F1-4860-BE75-1C9FEB0E0BC8}"/>
              </a:ext>
            </a:extLst>
          </p:cNvPr>
          <p:cNvSpPr txBox="1"/>
          <p:nvPr/>
        </p:nvSpPr>
        <p:spPr>
          <a:xfrm>
            <a:off x="472811" y="3728204"/>
            <a:ext cx="8950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1</a:t>
            </a:r>
          </a:p>
        </p:txBody>
      </p:sp>
      <p:sp>
        <p:nvSpPr>
          <p:cNvPr id="31" name="Rectangle 30">
            <a:extLst>
              <a:ext uri="{FF2B5EF4-FFF2-40B4-BE49-F238E27FC236}">
                <a16:creationId xmlns:a16="http://schemas.microsoft.com/office/drawing/2014/main" id="{1AAED506-9F6B-4E80-9D66-3F4002BEEBDC}"/>
              </a:ext>
            </a:extLst>
          </p:cNvPr>
          <p:cNvSpPr/>
          <p:nvPr/>
        </p:nvSpPr>
        <p:spPr>
          <a:xfrm>
            <a:off x="1378424" y="3517094"/>
            <a:ext cx="914400" cy="5804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RN</a:t>
            </a:r>
          </a:p>
        </p:txBody>
      </p:sp>
      <p:sp>
        <p:nvSpPr>
          <p:cNvPr id="32" name="Rectangle 31">
            <a:extLst>
              <a:ext uri="{FF2B5EF4-FFF2-40B4-BE49-F238E27FC236}">
                <a16:creationId xmlns:a16="http://schemas.microsoft.com/office/drawing/2014/main" id="{EFA209CA-1361-4012-BC72-2F959C548B5A}"/>
              </a:ext>
            </a:extLst>
          </p:cNvPr>
          <p:cNvSpPr/>
          <p:nvPr/>
        </p:nvSpPr>
        <p:spPr>
          <a:xfrm>
            <a:off x="4494048" y="3519321"/>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Night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Tones</a:t>
            </a:r>
          </a:p>
        </p:txBody>
      </p:sp>
      <p:sp>
        <p:nvSpPr>
          <p:cNvPr id="35" name="Rectangle 34">
            <a:extLst>
              <a:ext uri="{FF2B5EF4-FFF2-40B4-BE49-F238E27FC236}">
                <a16:creationId xmlns:a16="http://schemas.microsoft.com/office/drawing/2014/main" id="{1BD02BD6-C3AE-472C-B1D0-00277AE49ED1}"/>
              </a:ext>
            </a:extLst>
          </p:cNvPr>
          <p:cNvSpPr/>
          <p:nvPr/>
        </p:nvSpPr>
        <p:spPr>
          <a:xfrm>
            <a:off x="2434064" y="3529251"/>
            <a:ext cx="914400" cy="568286"/>
          </a:xfrm>
          <a:prstGeom prst="rect">
            <a:avLst/>
          </a:prstGeom>
          <a:solidFill>
            <a:srgbClr val="EF8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CNA</a:t>
            </a:r>
          </a:p>
        </p:txBody>
      </p:sp>
      <p:sp>
        <p:nvSpPr>
          <p:cNvPr id="36" name="Rectangle 35">
            <a:extLst>
              <a:ext uri="{FF2B5EF4-FFF2-40B4-BE49-F238E27FC236}">
                <a16:creationId xmlns:a16="http://schemas.microsoft.com/office/drawing/2014/main" id="{ADD2957A-76DD-40C3-AAC5-8105C22038B9}"/>
              </a:ext>
            </a:extLst>
          </p:cNvPr>
          <p:cNvSpPr/>
          <p:nvPr/>
        </p:nvSpPr>
        <p:spPr>
          <a:xfrm>
            <a:off x="3446993" y="3519087"/>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Mute Tones</a:t>
            </a:r>
          </a:p>
        </p:txBody>
      </p:sp>
      <p:sp>
        <p:nvSpPr>
          <p:cNvPr id="37" name="Rectangle 36">
            <a:extLst>
              <a:ext uri="{FF2B5EF4-FFF2-40B4-BE49-F238E27FC236}">
                <a16:creationId xmlns:a16="http://schemas.microsoft.com/office/drawing/2014/main" id="{1540C0BA-5034-4BF3-BD29-D47A60CFDACD}"/>
              </a:ext>
            </a:extLst>
          </p:cNvPr>
          <p:cNvSpPr/>
          <p:nvPr/>
        </p:nvSpPr>
        <p:spPr>
          <a:xfrm>
            <a:off x="3429000" y="5746532"/>
            <a:ext cx="914400" cy="56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All Page</a:t>
            </a:r>
          </a:p>
        </p:txBody>
      </p:sp>
      <p:sp>
        <p:nvSpPr>
          <p:cNvPr id="38" name="Rectangle 37">
            <a:extLst>
              <a:ext uri="{FF2B5EF4-FFF2-40B4-BE49-F238E27FC236}">
                <a16:creationId xmlns:a16="http://schemas.microsoft.com/office/drawing/2014/main" id="{87EE91E8-CBE9-4F7A-BD48-04253DF1CD04}"/>
              </a:ext>
            </a:extLst>
          </p:cNvPr>
          <p:cNvSpPr/>
          <p:nvPr/>
        </p:nvSpPr>
        <p:spPr>
          <a:xfrm>
            <a:off x="137842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39" name="Rectangle 38">
            <a:extLst>
              <a:ext uri="{FF2B5EF4-FFF2-40B4-BE49-F238E27FC236}">
                <a16:creationId xmlns:a16="http://schemas.microsoft.com/office/drawing/2014/main" id="{FA44E1B1-F16B-4B0A-8521-A291CE2A181C}"/>
              </a:ext>
            </a:extLst>
          </p:cNvPr>
          <p:cNvSpPr/>
          <p:nvPr/>
        </p:nvSpPr>
        <p:spPr>
          <a:xfrm>
            <a:off x="4494048" y="5746532"/>
            <a:ext cx="914400" cy="56175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Privacy</a:t>
            </a:r>
          </a:p>
        </p:txBody>
      </p:sp>
      <p:sp>
        <p:nvSpPr>
          <p:cNvPr id="40" name="Rectangle 39">
            <a:extLst>
              <a:ext uri="{FF2B5EF4-FFF2-40B4-BE49-F238E27FC236}">
                <a16:creationId xmlns:a16="http://schemas.microsoft.com/office/drawing/2014/main" id="{1A7A62B8-8867-4719-9A9D-F4BFA55E368B}"/>
              </a:ext>
            </a:extLst>
          </p:cNvPr>
          <p:cNvSpPr/>
          <p:nvPr/>
        </p:nvSpPr>
        <p:spPr>
          <a:xfrm>
            <a:off x="243406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2" name="TextBox 1">
            <a:extLst>
              <a:ext uri="{FF2B5EF4-FFF2-40B4-BE49-F238E27FC236}">
                <a16:creationId xmlns:a16="http://schemas.microsoft.com/office/drawing/2014/main" id="{5FA72914-6C97-425E-A439-C2F8A2D4405E}"/>
              </a:ext>
            </a:extLst>
          </p:cNvPr>
          <p:cNvSpPr txBox="1"/>
          <p:nvPr/>
        </p:nvSpPr>
        <p:spPr>
          <a:xfrm>
            <a:off x="1305014" y="4099529"/>
            <a:ext cx="5214893"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Need RN/</a:t>
            </a:r>
            <a:r>
              <a:rPr kumimoji="0" lang="en-US" sz="1400" b="1" i="0" u="none" strike="noStrike" kern="1200" cap="none" spc="0" normalizeH="0" baseline="0" noProof="0" dirty="0">
                <a:ln>
                  <a:noFill/>
                </a:ln>
                <a:solidFill>
                  <a:schemeClr val="accent2"/>
                </a:solidFill>
                <a:effectLst/>
                <a:uLnTx/>
                <a:uFillTx/>
                <a:latin typeface="Calibri" panose="020F0502020204030204" pitchFamily="34" charset="0"/>
                <a:ea typeface="+mn-ea"/>
                <a:cs typeface="+mn-cs"/>
              </a:rPr>
              <a:t>CNA</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Sends a service request to the RN or LPN assigned to that room by lighting the corridor light above door and sending notification to wireless phone (if applicable.)</a:t>
            </a:r>
            <a:endPar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endParaRPr>
          </a:p>
          <a:p>
            <a:r>
              <a:rPr lang="en-US" sz="1400" b="1" dirty="0">
                <a:solidFill>
                  <a:srgbClr val="5880B3"/>
                </a:solidFill>
                <a:latin typeface="Calibri" panose="020F0502020204030204" pitchFamily="34" charset="0"/>
              </a:rPr>
              <a:t>Mute Tones</a:t>
            </a:r>
            <a:r>
              <a:rPr lang="en-US" sz="1400" b="1" dirty="0">
                <a:solidFill>
                  <a:srgbClr val="000000"/>
                </a:solidFill>
                <a:latin typeface="Calibri" panose="020F0502020204030204" pitchFamily="34" charset="0"/>
              </a:rPr>
              <a:t>: </a:t>
            </a:r>
            <a:r>
              <a:rPr lang="en-US" sz="1400" dirty="0">
                <a:solidFill>
                  <a:srgbClr val="000000"/>
                </a:solidFill>
                <a:latin typeface="Calibri" panose="020F0502020204030204" pitchFamily="34" charset="0"/>
              </a:rPr>
              <a:t>Mutes call tones for 60 seconds, or until another call comes in.</a:t>
            </a:r>
            <a:endParaRPr lang="en-US" sz="12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rPr>
              <a:t>Night Tones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Reduces call tone volume by half, with the exceptions of Staff Assist and Code Blue.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TextBox 2">
            <a:extLst>
              <a:ext uri="{FF2B5EF4-FFF2-40B4-BE49-F238E27FC236}">
                <a16:creationId xmlns:a16="http://schemas.microsoft.com/office/drawing/2014/main" id="{01F6211E-A0E8-4D53-A9A4-7E11E3DF4071}"/>
              </a:ext>
            </a:extLst>
          </p:cNvPr>
          <p:cNvSpPr txBox="1"/>
          <p:nvPr/>
        </p:nvSpPr>
        <p:spPr>
          <a:xfrm>
            <a:off x="474098" y="5938955"/>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2</a:t>
            </a:r>
          </a:p>
        </p:txBody>
      </p:sp>
      <p:sp>
        <p:nvSpPr>
          <p:cNvPr id="4" name="TextBox 3">
            <a:extLst>
              <a:ext uri="{FF2B5EF4-FFF2-40B4-BE49-F238E27FC236}">
                <a16:creationId xmlns:a16="http://schemas.microsoft.com/office/drawing/2014/main" id="{2CEEDFC0-B540-4A00-BD0E-0076840B1CE5}"/>
              </a:ext>
            </a:extLst>
          </p:cNvPr>
          <p:cNvSpPr txBox="1"/>
          <p:nvPr/>
        </p:nvSpPr>
        <p:spPr>
          <a:xfrm>
            <a:off x="1388498" y="6336887"/>
            <a:ext cx="5177330"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CC99"/>
                </a:solidFill>
                <a:effectLst/>
                <a:uLnTx/>
                <a:uFillTx/>
                <a:latin typeface="Calibri" panose="020F0502020204030204" pitchFamily="34" charset="0"/>
                <a:ea typeface="+mn-ea"/>
                <a:cs typeface="+mn-cs"/>
              </a:rPr>
              <a:t>Vol+ / Vol-</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Changes the volume of the patient station.</a:t>
            </a:r>
            <a:endPar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All Page</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Pages all nurse call audio devices.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mn-ea"/>
                <a:cs typeface="+mn-cs"/>
              </a:rPr>
              <a:t>Privacy</a:t>
            </a:r>
            <a:r>
              <a:rPr kumimoji="0" lang="en-US" sz="1400" b="1" i="0" u="none" strike="noStrike" kern="1200" cap="none" spc="0" normalizeH="0" baseline="0" noProof="0" dirty="0">
                <a:ln>
                  <a:noFill/>
                </a:ln>
                <a:solidFill>
                  <a:srgbClr val="F0BF76"/>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HIPPA requirement. Mutes sound coming from pillow speaker. To set a room to Privacy, you first enter the Dial number then push the Privacy button (See reverse side for instructions.)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912ECE-3A4D-4411-B028-AE97DA8D163E}"/>
              </a:ext>
            </a:extLst>
          </p:cNvPr>
          <p:cNvSpPr txBox="1"/>
          <p:nvPr/>
        </p:nvSpPr>
        <p:spPr>
          <a:xfrm>
            <a:off x="474098" y="7541386"/>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3</a:t>
            </a:r>
          </a:p>
        </p:txBody>
      </p:sp>
      <p:sp>
        <p:nvSpPr>
          <p:cNvPr id="19" name="Rectangle 18">
            <a:extLst>
              <a:ext uri="{FF2B5EF4-FFF2-40B4-BE49-F238E27FC236}">
                <a16:creationId xmlns:a16="http://schemas.microsoft.com/office/drawing/2014/main" id="{0440DC4B-CAAB-4F89-9555-B99C556A662D}"/>
              </a:ext>
            </a:extLst>
          </p:cNvPr>
          <p:cNvSpPr/>
          <p:nvPr/>
        </p:nvSpPr>
        <p:spPr>
          <a:xfrm>
            <a:off x="1382110" y="7479000"/>
            <a:ext cx="914400" cy="490680"/>
          </a:xfrm>
          <a:prstGeom prst="rect">
            <a:avLst/>
          </a:prstGeom>
          <a:solidFill>
            <a:srgbClr val="FF0000"/>
          </a:solid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1" name="Rectangle 20">
            <a:extLst>
              <a:ext uri="{FF2B5EF4-FFF2-40B4-BE49-F238E27FC236}">
                <a16:creationId xmlns:a16="http://schemas.microsoft.com/office/drawing/2014/main" id="{52FA79E0-9633-4F2D-9583-BFCD06B41E03}"/>
              </a:ext>
            </a:extLst>
          </p:cNvPr>
          <p:cNvSpPr/>
          <p:nvPr/>
        </p:nvSpPr>
        <p:spPr>
          <a:xfrm>
            <a:off x="2301611" y="7480712"/>
            <a:ext cx="914400" cy="490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3" name="Rectangle 22">
            <a:extLst>
              <a:ext uri="{FF2B5EF4-FFF2-40B4-BE49-F238E27FC236}">
                <a16:creationId xmlns:a16="http://schemas.microsoft.com/office/drawing/2014/main" id="{8BA38016-1AE7-45A6-91AE-2FF502D63599}"/>
              </a:ext>
            </a:extLst>
          </p:cNvPr>
          <p:cNvSpPr/>
          <p:nvPr/>
        </p:nvSpPr>
        <p:spPr>
          <a:xfrm>
            <a:off x="4636675" y="7473019"/>
            <a:ext cx="914400" cy="509323"/>
          </a:xfrm>
          <a:prstGeom prst="rect">
            <a:avLst/>
          </a:prstGeom>
          <a:solidFill>
            <a:srgbClr val="00B050"/>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5" name="Rectangle 24">
            <a:extLst>
              <a:ext uri="{FF2B5EF4-FFF2-40B4-BE49-F238E27FC236}">
                <a16:creationId xmlns:a16="http://schemas.microsoft.com/office/drawing/2014/main" id="{D9A1D73A-E4AD-4CFA-87AE-B6799015EA4B}"/>
              </a:ext>
            </a:extLst>
          </p:cNvPr>
          <p:cNvSpPr/>
          <p:nvPr/>
        </p:nvSpPr>
        <p:spPr>
          <a:xfrm>
            <a:off x="3697743" y="7473019"/>
            <a:ext cx="914400" cy="5224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7" name="TextBox 26">
            <a:extLst>
              <a:ext uri="{FF2B5EF4-FFF2-40B4-BE49-F238E27FC236}">
                <a16:creationId xmlns:a16="http://schemas.microsoft.com/office/drawing/2014/main" id="{56F290A0-5B0C-4225-8F14-B1931C018248}"/>
              </a:ext>
            </a:extLst>
          </p:cNvPr>
          <p:cNvSpPr txBox="1"/>
          <p:nvPr/>
        </p:nvSpPr>
        <p:spPr>
          <a:xfrm>
            <a:off x="743804" y="8751783"/>
            <a:ext cx="601050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Delay On</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Off</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Delay should be on when wireless phones are in use and appropriately assigned.  Turn delay off when needed. i.e. network down, phones down, assignments incomplete etc.</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DF407175-8AED-4D71-B611-8B24ACE718B4}"/>
              </a:ext>
            </a:extLst>
          </p:cNvPr>
          <p:cNvSpPr txBox="1"/>
          <p:nvPr/>
        </p:nvSpPr>
        <p:spPr>
          <a:xfrm>
            <a:off x="1070517" y="7982342"/>
            <a:ext cx="2359643"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Off: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 NO delay. All calls ring immediately to console</a:t>
            </a:r>
          </a:p>
        </p:txBody>
      </p:sp>
      <p:sp>
        <p:nvSpPr>
          <p:cNvPr id="42" name="TextBox 41">
            <a:extLst>
              <a:ext uri="{FF2B5EF4-FFF2-40B4-BE49-F238E27FC236}">
                <a16:creationId xmlns:a16="http://schemas.microsoft.com/office/drawing/2014/main" id="{3B295BFD-273C-4E08-9626-A1367275DBE9}"/>
              </a:ext>
            </a:extLst>
          </p:cNvPr>
          <p:cNvSpPr txBox="1"/>
          <p:nvPr/>
        </p:nvSpPr>
        <p:spPr>
          <a:xfrm>
            <a:off x="3439289" y="7982342"/>
            <a:ext cx="2674907"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On:</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DELAY PATIENT</a:t>
            </a:r>
          </a:p>
        </p:txBody>
      </p:sp>
    </p:spTree>
    <p:extLst>
      <p:ext uri="{BB962C8B-B14F-4D97-AF65-F5344CB8AC3E}">
        <p14:creationId xmlns:p14="http://schemas.microsoft.com/office/powerpoint/2010/main" val="2837264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310E-21EE-4807-9CC2-28C10B2C36BA}"/>
              </a:ext>
            </a:extLst>
          </p:cNvPr>
          <p:cNvSpPr>
            <a:spLocks noGrp="1"/>
          </p:cNvSpPr>
          <p:nvPr>
            <p:ph type="ctrTitle"/>
          </p:nvPr>
        </p:nvSpPr>
        <p:spPr>
          <a:xfrm>
            <a:off x="2410538" y="122833"/>
            <a:ext cx="2036931" cy="641444"/>
          </a:xfrm>
        </p:spPr>
        <p:txBody>
          <a:bodyPr anchor="t">
            <a:noAutofit/>
          </a:bodyPr>
          <a:lstStyle/>
          <a:p>
            <a:r>
              <a:rPr lang="en-US" sz="1800" b="1" u="sng" dirty="0"/>
              <a:t>UNIT</a:t>
            </a:r>
            <a:br>
              <a:rPr lang="en-US" sz="1800" b="1" u="sng" dirty="0"/>
            </a:br>
            <a:r>
              <a:rPr lang="en-US" sz="1800" b="1" u="sng" dirty="0"/>
              <a:t>4PRE</a:t>
            </a:r>
            <a:br>
              <a:rPr lang="en-US" sz="2400" b="1" u="sng" dirty="0"/>
            </a:br>
            <a:endParaRPr lang="en-US" sz="2400" b="1" u="sng" dirty="0"/>
          </a:p>
        </p:txBody>
      </p:sp>
      <p:sp>
        <p:nvSpPr>
          <p:cNvPr id="3" name="Subtitle 2">
            <a:extLst>
              <a:ext uri="{FF2B5EF4-FFF2-40B4-BE49-F238E27FC236}">
                <a16:creationId xmlns:a16="http://schemas.microsoft.com/office/drawing/2014/main" id="{EFDF3B2A-9A23-4432-BC5D-0213AC1BE4B8}"/>
              </a:ext>
            </a:extLst>
          </p:cNvPr>
          <p:cNvSpPr>
            <a:spLocks noGrp="1"/>
          </p:cNvSpPr>
          <p:nvPr>
            <p:ph type="subTitle" idx="1"/>
          </p:nvPr>
        </p:nvSpPr>
        <p:spPr>
          <a:xfrm>
            <a:off x="1881962" y="866552"/>
            <a:ext cx="4976037" cy="8208335"/>
          </a:xfrm>
        </p:spPr>
        <p:txBody>
          <a:bodyPr>
            <a:noAutofit/>
          </a:bodyPr>
          <a:lstStyle/>
          <a:p>
            <a:pPr algn="l"/>
            <a:r>
              <a:rPr lang="en-US" sz="1200" b="1" u="sng" dirty="0">
                <a:solidFill>
                  <a:srgbClr val="FF0000"/>
                </a:solidFill>
                <a:latin typeface="Calibri" panose="020F0502020204030204" pitchFamily="34" charset="0"/>
              </a:rPr>
              <a:t>To Dial a Patient Room From the Console:</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Dial the room number on the keypad.</a:t>
            </a:r>
          </a:p>
          <a:p>
            <a:pPr algn="l"/>
            <a:r>
              <a:rPr lang="en-US" sz="1200" dirty="0">
                <a:solidFill>
                  <a:srgbClr val="000000"/>
                </a:solidFill>
                <a:latin typeface="Calibri" panose="020F0502020204030204" pitchFamily="34" charset="0"/>
              </a:rPr>
              <a:t>2. Lift the Handset.</a:t>
            </a:r>
          </a:p>
          <a:p>
            <a:pPr algn="l"/>
            <a:r>
              <a:rPr lang="en-US" sz="1200" dirty="0">
                <a:solidFill>
                  <a:srgbClr val="000000"/>
                </a:solidFill>
                <a:latin typeface="Calibri" panose="020F0502020204030204" pitchFamily="34" charset="0"/>
              </a:rPr>
              <a:t>3. Converse with the patient.</a:t>
            </a:r>
          </a:p>
          <a:p>
            <a:pPr algn="l"/>
            <a:r>
              <a:rPr lang="en-US" sz="1200" dirty="0">
                <a:solidFill>
                  <a:srgbClr val="000000"/>
                </a:solidFill>
                <a:latin typeface="Calibri" panose="020F0502020204030204" pitchFamily="34" charset="0"/>
              </a:rPr>
              <a:t>4. Hang up to end the call or you can push the cancel button on the console.</a:t>
            </a:r>
          </a:p>
          <a:p>
            <a:pPr algn="l"/>
            <a:r>
              <a:rPr lang="en-US" sz="1200" b="1" u="sng" dirty="0">
                <a:solidFill>
                  <a:srgbClr val="FF0000"/>
                </a:solidFill>
                <a:latin typeface="Calibri" panose="020F0502020204030204" pitchFamily="34" charset="0"/>
              </a:rPr>
              <a:t>To Answer Calls at the Console:</a:t>
            </a:r>
            <a:endParaRPr lang="en-US" sz="1200" dirty="0">
              <a:solidFill>
                <a:srgbClr val="000000"/>
              </a:solidFill>
              <a:latin typeface="Calibri" panose="020F0502020204030204" pitchFamily="34" charset="0"/>
            </a:endParaRPr>
          </a:p>
          <a:p>
            <a:pPr marL="171455" indent="-171455" algn="l">
              <a:lnSpc>
                <a:spcPct val="100000"/>
              </a:lnSpc>
              <a:buAutoNum type="arabicPeriod"/>
            </a:pPr>
            <a:r>
              <a:rPr lang="en-US" sz="1200" dirty="0">
                <a:solidFill>
                  <a:srgbClr val="000000"/>
                </a:solidFill>
                <a:latin typeface="Calibri" panose="020F0502020204030204" pitchFamily="34" charset="0"/>
              </a:rPr>
              <a:t>When the console tones, lift the handset.</a:t>
            </a:r>
          </a:p>
          <a:p>
            <a:pPr algn="l">
              <a:lnSpc>
                <a:spcPct val="100000"/>
              </a:lnSpc>
            </a:pPr>
            <a:r>
              <a:rPr lang="en-US" sz="1200" dirty="0">
                <a:solidFill>
                  <a:srgbClr val="000000"/>
                </a:solidFill>
                <a:latin typeface="Calibri" panose="020F0502020204030204" pitchFamily="34" charset="0"/>
              </a:rPr>
              <a:t>2. Converse with the patient. </a:t>
            </a:r>
          </a:p>
          <a:p>
            <a:pPr algn="l">
              <a:lnSpc>
                <a:spcPct val="100000"/>
              </a:lnSpc>
            </a:pPr>
            <a:r>
              <a:rPr lang="en-US" sz="1200" dirty="0">
                <a:solidFill>
                  <a:srgbClr val="000000"/>
                </a:solidFill>
                <a:latin typeface="Calibri" panose="020F0502020204030204" pitchFamily="34" charset="0"/>
              </a:rPr>
              <a:t>3. Hang up to end the call or you can push the cancel button on the console.</a:t>
            </a:r>
            <a:endParaRPr lang="en-US" sz="1200" dirty="0"/>
          </a:p>
          <a:p>
            <a:pPr algn="l"/>
            <a:r>
              <a:rPr lang="en-US" sz="1200" b="1" u="sng" dirty="0">
                <a:solidFill>
                  <a:srgbClr val="FF0000"/>
                </a:solidFill>
                <a:latin typeface="Calibri" panose="020F0502020204030204" pitchFamily="34" charset="0"/>
              </a:rPr>
              <a:t>To Set a Service at the Console:</a:t>
            </a:r>
            <a:endParaRPr lang="en-US" sz="1200" dirty="0">
              <a:solidFill>
                <a:srgbClr val="FF0000"/>
              </a:solidFill>
              <a:latin typeface="Calibri" panose="020F0502020204030204" pitchFamily="34" charset="0"/>
            </a:endParaRPr>
          </a:p>
          <a:p>
            <a:pPr algn="l"/>
            <a:r>
              <a:rPr lang="en-US" sz="1200" b="1" dirty="0">
                <a:solidFill>
                  <a:srgbClr val="000000"/>
                </a:solidFill>
                <a:latin typeface="Calibri" panose="020F0502020204030204" pitchFamily="34" charset="0"/>
              </a:rPr>
              <a:t>To Dispatch Staff After Receiving Call From Patient</a:t>
            </a:r>
          </a:p>
          <a:p>
            <a:pPr algn="l"/>
            <a:r>
              <a:rPr lang="en-US" sz="1200" dirty="0">
                <a:solidFill>
                  <a:srgbClr val="000000"/>
                </a:solidFill>
                <a:latin typeface="Calibri" panose="020F0502020204030204" pitchFamily="34" charset="0"/>
              </a:rPr>
              <a:t>1.  Answer patient call as described. Do not hang up.</a:t>
            </a:r>
          </a:p>
          <a:p>
            <a:pPr algn="l"/>
            <a:r>
              <a:rPr lang="en-US" sz="1200" dirty="0">
                <a:solidFill>
                  <a:srgbClr val="000000"/>
                </a:solidFill>
                <a:latin typeface="Calibri" panose="020F0502020204030204" pitchFamily="34" charset="0"/>
              </a:rPr>
              <a:t>2. Select need RN or Need PCA on the console and then hang up.</a:t>
            </a:r>
          </a:p>
          <a:p>
            <a:pPr algn="l"/>
            <a:r>
              <a:rPr lang="en-US" sz="1200" dirty="0">
                <a:solidFill>
                  <a:srgbClr val="000000"/>
                </a:solidFill>
                <a:latin typeface="Calibri" panose="020F0502020204030204" pitchFamily="34" charset="0"/>
              </a:rPr>
              <a:t>3. The corridor light above the room will flash the appropriate color for the service requested.</a:t>
            </a:r>
          </a:p>
          <a:p>
            <a:pPr algn="l"/>
            <a:r>
              <a:rPr lang="en-US" sz="1200" dirty="0">
                <a:solidFill>
                  <a:srgbClr val="000000"/>
                </a:solidFill>
                <a:latin typeface="Calibri" panose="020F0502020204030204" pitchFamily="34" charset="0"/>
              </a:rPr>
              <a:t>4. The service request will remain in the system until the caregiver hits the cancel button on the patient station.</a:t>
            </a:r>
          </a:p>
          <a:p>
            <a:pPr algn="l"/>
            <a:r>
              <a:rPr lang="en-US" sz="1200" b="1" dirty="0">
                <a:solidFill>
                  <a:srgbClr val="000000"/>
                </a:solidFill>
                <a:latin typeface="Calibri" panose="020F0502020204030204" pitchFamily="34" charset="0"/>
              </a:rPr>
              <a:t>To Dispatch Staff without a Patient Call</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Pick up the handset and dial the room number.  </a:t>
            </a:r>
            <a:r>
              <a:rPr lang="en-US" sz="1200" b="1" dirty="0">
                <a:solidFill>
                  <a:srgbClr val="FF0000"/>
                </a:solidFill>
                <a:latin typeface="Calibri" panose="020F0502020204030204" pitchFamily="34" charset="0"/>
              </a:rPr>
              <a:t>NOTE:</a:t>
            </a:r>
            <a:r>
              <a:rPr lang="en-US" sz="1200" dirty="0">
                <a:solidFill>
                  <a:srgbClr val="000000"/>
                </a:solidFill>
                <a:latin typeface="Calibri" panose="020F0502020204030204" pitchFamily="34" charset="0"/>
              </a:rPr>
              <a:t> This will open voice path to the room. The patient will be able to hear you.</a:t>
            </a:r>
          </a:p>
          <a:p>
            <a:pPr algn="l"/>
            <a:r>
              <a:rPr lang="en-US" sz="1200" dirty="0">
                <a:solidFill>
                  <a:srgbClr val="000000"/>
                </a:solidFill>
                <a:latin typeface="Calibri" panose="020F0502020204030204" pitchFamily="34" charset="0"/>
              </a:rPr>
              <a:t>2. Select need RN or Need PCT on the console and then hang up.</a:t>
            </a:r>
          </a:p>
          <a:p>
            <a:pPr algn="l"/>
            <a:r>
              <a:rPr lang="en-US" sz="1200" dirty="0">
                <a:solidFill>
                  <a:srgbClr val="000000"/>
                </a:solidFill>
                <a:latin typeface="Calibri" panose="020F0502020204030204" pitchFamily="34" charset="0"/>
              </a:rPr>
              <a:t>3. The corridor light above the room will flash the all appropriate color for the service requested.</a:t>
            </a:r>
          </a:p>
          <a:p>
            <a:pPr algn="l"/>
            <a:r>
              <a:rPr lang="en-US" sz="1200" dirty="0">
                <a:solidFill>
                  <a:srgbClr val="000000"/>
                </a:solidFill>
                <a:latin typeface="Calibri" panose="020F0502020204030204" pitchFamily="34" charset="0"/>
              </a:rPr>
              <a:t>4. The service request will remain active in the system until the caregiver hits cancel button on the patient station.</a:t>
            </a:r>
          </a:p>
          <a:p>
            <a:pPr algn="l"/>
            <a:r>
              <a:rPr lang="en-US" sz="1200" b="1" u="sng" dirty="0">
                <a:solidFill>
                  <a:srgbClr val="FF0000"/>
                </a:solidFill>
                <a:latin typeface="Calibri" panose="020F0502020204030204" pitchFamily="34" charset="0"/>
              </a:rPr>
              <a:t>To Set Privacy or Monitor:</a:t>
            </a:r>
          </a:p>
          <a:p>
            <a:pPr algn="l"/>
            <a:r>
              <a:rPr lang="en-US" sz="1200" dirty="0">
                <a:solidFill>
                  <a:srgbClr val="000000"/>
                </a:solidFill>
                <a:latin typeface="Calibri" panose="020F0502020204030204" pitchFamily="34" charset="0"/>
              </a:rPr>
              <a:t>The privacy function will allow you to disable audio from the patient room out to the nurse station. This can be used if there is a need for a conversation to take place in the patient room and will ensure that no one can be listening in through the nurse call system. </a:t>
            </a:r>
          </a:p>
          <a:p>
            <a:pPr algn="l"/>
            <a:r>
              <a:rPr lang="en-US" sz="1200" dirty="0">
                <a:solidFill>
                  <a:srgbClr val="000000"/>
                </a:solidFill>
                <a:latin typeface="Calibri" panose="020F0502020204030204" pitchFamily="34" charset="0"/>
              </a:rPr>
              <a:t>To enable privacy enter the “dial number” of the room you want in privacy and press the “Privacy” button. You will see the room status change to “Privacy”. </a:t>
            </a:r>
          </a:p>
          <a:p>
            <a:pPr algn="l"/>
            <a:r>
              <a:rPr lang="en-US" sz="1200" dirty="0">
                <a:solidFill>
                  <a:srgbClr val="000000"/>
                </a:solidFill>
                <a:latin typeface="Calibri" panose="020F0502020204030204" pitchFamily="34" charset="0"/>
              </a:rPr>
              <a:t>To remove privacy, enter the “dial number” of the room and press “Privacy”. You will see the room status change again. </a:t>
            </a:r>
          </a:p>
          <a:p>
            <a:pPr algn="l"/>
            <a:endParaRPr lang="en-US" sz="1200" dirty="0"/>
          </a:p>
        </p:txBody>
      </p:sp>
      <p:pic>
        <p:nvPicPr>
          <p:cNvPr id="5" name="Picture 4">
            <a:extLst>
              <a:ext uri="{FF2B5EF4-FFF2-40B4-BE49-F238E27FC236}">
                <a16:creationId xmlns:a16="http://schemas.microsoft.com/office/drawing/2014/main" id="{5B9EAD1D-2430-47E3-AB5C-93708D1DF4D4}"/>
              </a:ext>
            </a:extLst>
          </p:cNvPr>
          <p:cNvPicPr>
            <a:picLocks noChangeAspect="1"/>
          </p:cNvPicPr>
          <p:nvPr/>
        </p:nvPicPr>
        <p:blipFill>
          <a:blip r:embed="rId2"/>
          <a:stretch>
            <a:fillRect/>
          </a:stretch>
        </p:blipFill>
        <p:spPr>
          <a:xfrm>
            <a:off x="144911" y="122833"/>
            <a:ext cx="1481870" cy="641444"/>
          </a:xfrm>
          <a:prstGeom prst="rect">
            <a:avLst/>
          </a:prstGeom>
        </p:spPr>
      </p:pic>
      <p:pic>
        <p:nvPicPr>
          <p:cNvPr id="7" name="Picture 6">
            <a:extLst>
              <a:ext uri="{FF2B5EF4-FFF2-40B4-BE49-F238E27FC236}">
                <a16:creationId xmlns:a16="http://schemas.microsoft.com/office/drawing/2014/main" id="{239D02D2-A522-4B4E-8B62-5C2FBC431948}"/>
              </a:ext>
            </a:extLst>
          </p:cNvPr>
          <p:cNvPicPr>
            <a:picLocks noChangeAspect="1"/>
          </p:cNvPicPr>
          <p:nvPr/>
        </p:nvPicPr>
        <p:blipFill>
          <a:blip r:embed="rId3"/>
          <a:stretch>
            <a:fillRect/>
          </a:stretch>
        </p:blipFill>
        <p:spPr>
          <a:xfrm>
            <a:off x="5805487" y="122833"/>
            <a:ext cx="1052513" cy="531020"/>
          </a:xfrm>
          <a:prstGeom prst="rect">
            <a:avLst/>
          </a:prstGeom>
        </p:spPr>
      </p:pic>
      <p:graphicFrame>
        <p:nvGraphicFramePr>
          <p:cNvPr id="10" name="Table 10">
            <a:extLst>
              <a:ext uri="{FF2B5EF4-FFF2-40B4-BE49-F238E27FC236}">
                <a16:creationId xmlns:a16="http://schemas.microsoft.com/office/drawing/2014/main" id="{DB77652F-E1E0-4FD9-AB6F-D92F5CE3F380}"/>
              </a:ext>
            </a:extLst>
          </p:cNvPr>
          <p:cNvGraphicFramePr>
            <a:graphicFrameLocks noGrp="1"/>
          </p:cNvGraphicFramePr>
          <p:nvPr>
            <p:extLst>
              <p:ext uri="{D42A27DB-BD31-4B8C-83A1-F6EECF244321}">
                <p14:modId xmlns:p14="http://schemas.microsoft.com/office/powerpoint/2010/main" val="3034921987"/>
              </p:ext>
            </p:extLst>
          </p:nvPr>
        </p:nvGraphicFramePr>
        <p:xfrm>
          <a:off x="154172" y="929514"/>
          <a:ext cx="1606048" cy="5188066"/>
        </p:xfrm>
        <a:graphic>
          <a:graphicData uri="http://schemas.openxmlformats.org/drawingml/2006/table">
            <a:tbl>
              <a:tblPr firstRow="1" bandRow="1">
                <a:tableStyleId>{5C22544A-7EE6-4342-B048-85BDC9FD1C3A}</a:tableStyleId>
              </a:tblPr>
              <a:tblGrid>
                <a:gridCol w="863098">
                  <a:extLst>
                    <a:ext uri="{9D8B030D-6E8A-4147-A177-3AD203B41FA5}">
                      <a16:colId xmlns:a16="http://schemas.microsoft.com/office/drawing/2014/main" val="1863119884"/>
                    </a:ext>
                  </a:extLst>
                </a:gridCol>
                <a:gridCol w="742950">
                  <a:extLst>
                    <a:ext uri="{9D8B030D-6E8A-4147-A177-3AD203B41FA5}">
                      <a16:colId xmlns:a16="http://schemas.microsoft.com/office/drawing/2014/main" val="1357751720"/>
                    </a:ext>
                  </a:extLst>
                </a:gridCol>
              </a:tblGrid>
              <a:tr h="608071">
                <a:tc>
                  <a:txBody>
                    <a:bodyPr/>
                    <a:lstStyle/>
                    <a:p>
                      <a:pPr algn="ctr"/>
                      <a:r>
                        <a:rPr lang="en-US" sz="1400" dirty="0"/>
                        <a:t>Room #</a:t>
                      </a:r>
                    </a:p>
                  </a:txBody>
                  <a:tcPr anchor="ctr"/>
                </a:tc>
                <a:tc>
                  <a:txBody>
                    <a:bodyPr/>
                    <a:lstStyle/>
                    <a:p>
                      <a:pPr algn="ctr"/>
                      <a:r>
                        <a:rPr lang="en-US" dirty="0"/>
                        <a:t>Dial #</a:t>
                      </a:r>
                    </a:p>
                  </a:txBody>
                  <a:tcPr anchor="ctr"/>
                </a:tc>
                <a:extLst>
                  <a:ext uri="{0D108BD9-81ED-4DB2-BD59-A6C34878D82A}">
                    <a16:rowId xmlns:a16="http://schemas.microsoft.com/office/drawing/2014/main" val="574707832"/>
                  </a:ext>
                </a:extLst>
              </a:tr>
              <a:tr h="314277">
                <a:tc>
                  <a:txBody>
                    <a:bodyPr/>
                    <a:lstStyle/>
                    <a:p>
                      <a:pPr algn="ctr" fontAlgn="b"/>
                      <a:r>
                        <a:rPr lang="en-US" sz="1600" b="0" i="0" u="none" strike="noStrike" dirty="0">
                          <a:solidFill>
                            <a:srgbClr val="000000"/>
                          </a:solidFill>
                          <a:effectLst/>
                          <a:latin typeface="Calibri" panose="020F0502020204030204" pitchFamily="34" charset="0"/>
                        </a:rPr>
                        <a:t>Preop 1</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4001</a:t>
                      </a:r>
                    </a:p>
                  </a:txBody>
                  <a:tcPr marL="0" marR="0" marT="0" marB="0" anchor="ctr"/>
                </a:tc>
                <a:extLst>
                  <a:ext uri="{0D108BD9-81ED-4DB2-BD59-A6C34878D82A}">
                    <a16:rowId xmlns:a16="http://schemas.microsoft.com/office/drawing/2014/main" val="2620584987"/>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2</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4002</a:t>
                      </a:r>
                    </a:p>
                  </a:txBody>
                  <a:tcPr marL="0" marR="0" marT="0" marB="0" anchor="ctr"/>
                </a:tc>
                <a:extLst>
                  <a:ext uri="{0D108BD9-81ED-4DB2-BD59-A6C34878D82A}">
                    <a16:rowId xmlns:a16="http://schemas.microsoft.com/office/drawing/2014/main" val="3094883844"/>
                  </a:ext>
                </a:extLst>
              </a:tr>
              <a:tr h="314277">
                <a:tc>
                  <a:txBody>
                    <a:bodyPr/>
                    <a:lstStyle/>
                    <a:p>
                      <a:pPr algn="ctr" fontAlgn="b"/>
                      <a:r>
                        <a:rPr lang="en-US" sz="1600" b="0" i="0" u="none" strike="noStrike" dirty="0">
                          <a:solidFill>
                            <a:srgbClr val="000000"/>
                          </a:solidFill>
                          <a:effectLst/>
                          <a:latin typeface="Calibri" panose="020F0502020204030204" pitchFamily="34" charset="0"/>
                        </a:rPr>
                        <a:t>Preop 3</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4003</a:t>
                      </a:r>
                    </a:p>
                  </a:txBody>
                  <a:tcPr marL="0" marR="0" marT="0" marB="0" anchor="ctr"/>
                </a:tc>
                <a:extLst>
                  <a:ext uri="{0D108BD9-81ED-4DB2-BD59-A6C34878D82A}">
                    <a16:rowId xmlns:a16="http://schemas.microsoft.com/office/drawing/2014/main" val="767677527"/>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4</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4004</a:t>
                      </a:r>
                    </a:p>
                  </a:txBody>
                  <a:tcPr marL="0" marR="0" marT="0" marB="0" anchor="ctr"/>
                </a:tc>
                <a:extLst>
                  <a:ext uri="{0D108BD9-81ED-4DB2-BD59-A6C34878D82A}">
                    <a16:rowId xmlns:a16="http://schemas.microsoft.com/office/drawing/2014/main" val="1534574263"/>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5</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4005</a:t>
                      </a:r>
                    </a:p>
                  </a:txBody>
                  <a:tcPr marL="0" marR="0" marT="0" marB="0" anchor="ctr"/>
                </a:tc>
                <a:extLst>
                  <a:ext uri="{0D108BD9-81ED-4DB2-BD59-A6C34878D82A}">
                    <a16:rowId xmlns:a16="http://schemas.microsoft.com/office/drawing/2014/main" val="946749000"/>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6</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4006</a:t>
                      </a:r>
                    </a:p>
                  </a:txBody>
                  <a:tcPr marL="0" marR="0" marT="0" marB="0" anchor="ctr"/>
                </a:tc>
                <a:extLst>
                  <a:ext uri="{0D108BD9-81ED-4DB2-BD59-A6C34878D82A}">
                    <a16:rowId xmlns:a16="http://schemas.microsoft.com/office/drawing/2014/main" val="1659534690"/>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7</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4007</a:t>
                      </a:r>
                    </a:p>
                  </a:txBody>
                  <a:tcPr marL="0" marR="0" marT="0" marB="0" anchor="ctr"/>
                </a:tc>
                <a:extLst>
                  <a:ext uri="{0D108BD9-81ED-4DB2-BD59-A6C34878D82A}">
                    <a16:rowId xmlns:a16="http://schemas.microsoft.com/office/drawing/2014/main" val="3540525675"/>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8</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4008</a:t>
                      </a:r>
                    </a:p>
                  </a:txBody>
                  <a:tcPr marL="0" marR="0" marT="0" marB="0" anchor="ctr"/>
                </a:tc>
                <a:extLst>
                  <a:ext uri="{0D108BD9-81ED-4DB2-BD59-A6C34878D82A}">
                    <a16:rowId xmlns:a16="http://schemas.microsoft.com/office/drawing/2014/main" val="1480865785"/>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9</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4009</a:t>
                      </a:r>
                    </a:p>
                  </a:txBody>
                  <a:tcPr marL="0" marR="0" marT="0" marB="0" anchor="ctr"/>
                </a:tc>
                <a:extLst>
                  <a:ext uri="{0D108BD9-81ED-4DB2-BD59-A6C34878D82A}">
                    <a16:rowId xmlns:a16="http://schemas.microsoft.com/office/drawing/2014/main" val="3698918795"/>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10</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4010</a:t>
                      </a:r>
                    </a:p>
                  </a:txBody>
                  <a:tcPr marL="0" marR="0" marT="0" marB="0" anchor="ctr"/>
                </a:tc>
                <a:extLst>
                  <a:ext uri="{0D108BD9-81ED-4DB2-BD59-A6C34878D82A}">
                    <a16:rowId xmlns:a16="http://schemas.microsoft.com/office/drawing/2014/main" val="145795402"/>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11</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4011</a:t>
                      </a:r>
                    </a:p>
                  </a:txBody>
                  <a:tcPr marL="0" marR="0" marT="0" marB="0" anchor="ctr"/>
                </a:tc>
                <a:extLst>
                  <a:ext uri="{0D108BD9-81ED-4DB2-BD59-A6C34878D82A}">
                    <a16:rowId xmlns:a16="http://schemas.microsoft.com/office/drawing/2014/main" val="852084685"/>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12</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4012</a:t>
                      </a:r>
                    </a:p>
                  </a:txBody>
                  <a:tcPr marL="0" marR="0" marT="0" marB="0" anchor="ctr"/>
                </a:tc>
                <a:extLst>
                  <a:ext uri="{0D108BD9-81ED-4DB2-BD59-A6C34878D82A}">
                    <a16:rowId xmlns:a16="http://schemas.microsoft.com/office/drawing/2014/main" val="2263647325"/>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13</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4013</a:t>
                      </a:r>
                    </a:p>
                  </a:txBody>
                  <a:tcPr marL="0" marR="0" marT="0" marB="0" anchor="ctr"/>
                </a:tc>
                <a:extLst>
                  <a:ext uri="{0D108BD9-81ED-4DB2-BD59-A6C34878D82A}">
                    <a16:rowId xmlns:a16="http://schemas.microsoft.com/office/drawing/2014/main" val="3277698827"/>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14</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4014</a:t>
                      </a:r>
                    </a:p>
                  </a:txBody>
                  <a:tcPr marL="0" marR="0" marT="0" marB="0" anchor="ctr"/>
                </a:tc>
                <a:extLst>
                  <a:ext uri="{0D108BD9-81ED-4DB2-BD59-A6C34878D82A}">
                    <a16:rowId xmlns:a16="http://schemas.microsoft.com/office/drawing/2014/main" val="1594284825"/>
                  </a:ext>
                </a:extLst>
              </a:tr>
              <a:tr h="303957">
                <a:tc>
                  <a:txBody>
                    <a:bodyPr/>
                    <a:lstStyle/>
                    <a:p>
                      <a:pPr algn="ctr" fontAlgn="b"/>
                      <a:r>
                        <a:rPr lang="en-US" sz="1600" b="0" i="0" u="none" strike="noStrike" dirty="0">
                          <a:solidFill>
                            <a:srgbClr val="000000"/>
                          </a:solidFill>
                          <a:effectLst/>
                          <a:latin typeface="Calibri" panose="020F0502020204030204" pitchFamily="34" charset="0"/>
                        </a:rPr>
                        <a:t>Preop 15</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4015</a:t>
                      </a:r>
                    </a:p>
                  </a:txBody>
                  <a:tcPr marL="0" marR="0" marT="0" marB="0" anchor="ctr"/>
                </a:tc>
                <a:extLst>
                  <a:ext uri="{0D108BD9-81ED-4DB2-BD59-A6C34878D82A}">
                    <a16:rowId xmlns:a16="http://schemas.microsoft.com/office/drawing/2014/main" val="1557193643"/>
                  </a:ext>
                </a:extLst>
              </a:tr>
            </a:tbl>
          </a:graphicData>
        </a:graphic>
      </p:graphicFrame>
    </p:spTree>
    <p:extLst>
      <p:ext uri="{BB962C8B-B14F-4D97-AF65-F5344CB8AC3E}">
        <p14:creationId xmlns:p14="http://schemas.microsoft.com/office/powerpoint/2010/main" val="282136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83AB47-3CE9-45BA-BADA-8DDF5B5FD607}"/>
              </a:ext>
            </a:extLst>
          </p:cNvPr>
          <p:cNvPicPr>
            <a:picLocks noChangeAspect="1"/>
          </p:cNvPicPr>
          <p:nvPr/>
        </p:nvPicPr>
        <p:blipFill>
          <a:blip r:embed="rId2"/>
          <a:stretch>
            <a:fillRect/>
          </a:stretch>
        </p:blipFill>
        <p:spPr>
          <a:xfrm>
            <a:off x="136478" y="550509"/>
            <a:ext cx="2506638" cy="2322063"/>
          </a:xfrm>
          <a:prstGeom prst="rect">
            <a:avLst/>
          </a:prstGeom>
        </p:spPr>
      </p:pic>
      <p:pic>
        <p:nvPicPr>
          <p:cNvPr id="7" name="Picture 6">
            <a:extLst>
              <a:ext uri="{FF2B5EF4-FFF2-40B4-BE49-F238E27FC236}">
                <a16:creationId xmlns:a16="http://schemas.microsoft.com/office/drawing/2014/main" id="{54FB81F8-B48A-482A-A88C-183AC8DB7C5F}"/>
              </a:ext>
            </a:extLst>
          </p:cNvPr>
          <p:cNvPicPr>
            <a:picLocks noChangeAspect="1"/>
          </p:cNvPicPr>
          <p:nvPr/>
        </p:nvPicPr>
        <p:blipFill>
          <a:blip r:embed="rId3"/>
          <a:stretch>
            <a:fillRect/>
          </a:stretch>
        </p:blipFill>
        <p:spPr>
          <a:xfrm>
            <a:off x="1150961" y="758034"/>
            <a:ext cx="1141863" cy="891605"/>
          </a:xfrm>
          <a:prstGeom prst="rect">
            <a:avLst/>
          </a:prstGeom>
        </p:spPr>
      </p:pic>
      <p:sp>
        <p:nvSpPr>
          <p:cNvPr id="8" name="TextBox 7">
            <a:extLst>
              <a:ext uri="{FF2B5EF4-FFF2-40B4-BE49-F238E27FC236}">
                <a16:creationId xmlns:a16="http://schemas.microsoft.com/office/drawing/2014/main" id="{11849282-086F-4A47-B4A9-1EE964D8198A}"/>
              </a:ext>
            </a:extLst>
          </p:cNvPr>
          <p:cNvSpPr txBox="1"/>
          <p:nvPr/>
        </p:nvSpPr>
        <p:spPr>
          <a:xfrm>
            <a:off x="2678093" y="141960"/>
            <a:ext cx="4173940"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station allows for two way communication between caregiver and patient. The console has custom functions assigned to it, they are located at the bottom of the LCD Screen and are grouped in segments of four. The functions not displayed can be selected by toggling the left and right menu scroll keys.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0C27ED6-DB8A-4511-B6CF-4162E20BCAD2}"/>
              </a:ext>
            </a:extLst>
          </p:cNvPr>
          <p:cNvSpPr txBox="1"/>
          <p:nvPr/>
        </p:nvSpPr>
        <p:spPr>
          <a:xfrm>
            <a:off x="2684060" y="1341862"/>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Selecto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 Use these keys to select a line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5188E1A-9584-40A0-BBFC-558CEB6162C5}"/>
              </a:ext>
            </a:extLst>
          </p:cNvPr>
          <p:cNvPicPr>
            <a:picLocks noChangeAspect="1"/>
          </p:cNvPicPr>
          <p:nvPr/>
        </p:nvPicPr>
        <p:blipFill>
          <a:blip r:embed="rId4"/>
          <a:stretch>
            <a:fillRect/>
          </a:stretch>
        </p:blipFill>
        <p:spPr>
          <a:xfrm rot="541957">
            <a:off x="2235632" y="998120"/>
            <a:ext cx="557543" cy="434512"/>
          </a:xfrm>
          <a:prstGeom prst="rect">
            <a:avLst/>
          </a:prstGeom>
        </p:spPr>
      </p:pic>
      <p:sp>
        <p:nvSpPr>
          <p:cNvPr id="14" name="TextBox 13">
            <a:extLst>
              <a:ext uri="{FF2B5EF4-FFF2-40B4-BE49-F238E27FC236}">
                <a16:creationId xmlns:a16="http://schemas.microsoft.com/office/drawing/2014/main" id="{42440EA5-F78A-427A-8F40-A0AF84071176}"/>
              </a:ext>
            </a:extLst>
          </p:cNvPr>
          <p:cNvSpPr txBox="1"/>
          <p:nvPr/>
        </p:nvSpPr>
        <p:spPr>
          <a:xfrm>
            <a:off x="2684060" y="1606233"/>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stacked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A341708F-7F6B-42E9-9DD2-BB223F466D8C}"/>
              </a:ext>
            </a:extLst>
          </p:cNvPr>
          <p:cNvPicPr>
            <a:picLocks noChangeAspect="1"/>
          </p:cNvPicPr>
          <p:nvPr/>
        </p:nvPicPr>
        <p:blipFill>
          <a:blip r:embed="rId5"/>
          <a:stretch>
            <a:fillRect/>
          </a:stretch>
        </p:blipFill>
        <p:spPr>
          <a:xfrm rot="1190844">
            <a:off x="2321306" y="1449799"/>
            <a:ext cx="477520" cy="199560"/>
          </a:xfrm>
          <a:prstGeom prst="rect">
            <a:avLst/>
          </a:prstGeom>
        </p:spPr>
      </p:pic>
      <p:sp>
        <p:nvSpPr>
          <p:cNvPr id="18" name="TextBox 17">
            <a:extLst>
              <a:ext uri="{FF2B5EF4-FFF2-40B4-BE49-F238E27FC236}">
                <a16:creationId xmlns:a16="http://schemas.microsoft.com/office/drawing/2014/main" id="{F56D394C-FDC1-4D3B-AB57-DB3C02596A0A}"/>
              </a:ext>
            </a:extLst>
          </p:cNvPr>
          <p:cNvSpPr txBox="1"/>
          <p:nvPr/>
        </p:nvSpPr>
        <p:spPr>
          <a:xfrm>
            <a:off x="2684060" y="2069789"/>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Display</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Displays current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26553712-8375-43CE-998C-F69FA45802E1}"/>
              </a:ext>
            </a:extLst>
          </p:cNvPr>
          <p:cNvPicPr>
            <a:picLocks noChangeAspect="1"/>
          </p:cNvPicPr>
          <p:nvPr/>
        </p:nvPicPr>
        <p:blipFill>
          <a:blip r:embed="rId6"/>
          <a:stretch>
            <a:fillRect/>
          </a:stretch>
        </p:blipFill>
        <p:spPr>
          <a:xfrm rot="1023275">
            <a:off x="1512992" y="1179297"/>
            <a:ext cx="1387475" cy="809625"/>
          </a:xfrm>
          <a:prstGeom prst="rect">
            <a:avLst/>
          </a:prstGeom>
        </p:spPr>
      </p:pic>
      <p:sp>
        <p:nvSpPr>
          <p:cNvPr id="22" name="TextBox 21">
            <a:extLst>
              <a:ext uri="{FF2B5EF4-FFF2-40B4-BE49-F238E27FC236}">
                <a16:creationId xmlns:a16="http://schemas.microsoft.com/office/drawing/2014/main" id="{6D7CC905-DA38-4A5D-9F51-AF7D0EF3B289}"/>
              </a:ext>
            </a:extLst>
          </p:cNvPr>
          <p:cNvSpPr txBox="1"/>
          <p:nvPr/>
        </p:nvSpPr>
        <p:spPr>
          <a:xfrm>
            <a:off x="2684060" y="234243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Function Selector Keys: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Use these keys to select the custom function above the key.</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7913512E-48D1-4378-A99C-EB0E391CA5B1}"/>
              </a:ext>
            </a:extLst>
          </p:cNvPr>
          <p:cNvPicPr>
            <a:picLocks noChangeAspect="1"/>
          </p:cNvPicPr>
          <p:nvPr/>
        </p:nvPicPr>
        <p:blipFill>
          <a:blip r:embed="rId7"/>
          <a:stretch>
            <a:fillRect/>
          </a:stretch>
        </p:blipFill>
        <p:spPr>
          <a:xfrm rot="1348559">
            <a:off x="1994184" y="1818734"/>
            <a:ext cx="879760" cy="537441"/>
          </a:xfrm>
          <a:prstGeom prst="rect">
            <a:avLst/>
          </a:prstGeom>
        </p:spPr>
      </p:pic>
      <p:sp>
        <p:nvSpPr>
          <p:cNvPr id="26" name="TextBox 25">
            <a:extLst>
              <a:ext uri="{FF2B5EF4-FFF2-40B4-BE49-F238E27FC236}">
                <a16:creationId xmlns:a16="http://schemas.microsoft.com/office/drawing/2014/main" id="{B5354074-947E-4CE8-9B9A-702FDFDAAF05}"/>
              </a:ext>
            </a:extLst>
          </p:cNvPr>
          <p:cNvSpPr txBox="1"/>
          <p:nvPr/>
        </p:nvSpPr>
        <p:spPr>
          <a:xfrm>
            <a:off x="2684060" y="283990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Menu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custom functions. (in groups of 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A3DB630C-9CD4-47A6-B63D-BD33CEE455D8}"/>
              </a:ext>
            </a:extLst>
          </p:cNvPr>
          <p:cNvPicPr>
            <a:picLocks noChangeAspect="1"/>
          </p:cNvPicPr>
          <p:nvPr/>
        </p:nvPicPr>
        <p:blipFill>
          <a:blip r:embed="rId8"/>
          <a:stretch>
            <a:fillRect/>
          </a:stretch>
        </p:blipFill>
        <p:spPr>
          <a:xfrm rot="920771">
            <a:off x="1480111" y="1929392"/>
            <a:ext cx="1418260" cy="873592"/>
          </a:xfrm>
          <a:prstGeom prst="rect">
            <a:avLst/>
          </a:prstGeom>
        </p:spPr>
      </p:pic>
      <p:sp>
        <p:nvSpPr>
          <p:cNvPr id="29" name="TextBox 28">
            <a:extLst>
              <a:ext uri="{FF2B5EF4-FFF2-40B4-BE49-F238E27FC236}">
                <a16:creationId xmlns:a16="http://schemas.microsoft.com/office/drawing/2014/main" id="{5DB7390A-E153-4EC5-AE18-81589A7E1A20}"/>
              </a:ext>
            </a:extLst>
          </p:cNvPr>
          <p:cNvSpPr txBox="1"/>
          <p:nvPr/>
        </p:nvSpPr>
        <p:spPr>
          <a:xfrm>
            <a:off x="136478" y="134159"/>
            <a:ext cx="2506638" cy="400110"/>
          </a:xfrm>
          <a:prstGeom prst="rect">
            <a:avLst/>
          </a:prstGeom>
          <a:noFill/>
        </p:spPr>
        <p:txBody>
          <a:bodyPr wrap="square" rtlCol="0" anchor="ctr">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Nurse Console: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03EA0C28-F5F1-4860-BE75-1C9FEB0E0BC8}"/>
              </a:ext>
            </a:extLst>
          </p:cNvPr>
          <p:cNvSpPr txBox="1"/>
          <p:nvPr/>
        </p:nvSpPr>
        <p:spPr>
          <a:xfrm>
            <a:off x="472811" y="3728204"/>
            <a:ext cx="8950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1</a:t>
            </a:r>
          </a:p>
        </p:txBody>
      </p:sp>
      <p:sp>
        <p:nvSpPr>
          <p:cNvPr id="31" name="Rectangle 30">
            <a:extLst>
              <a:ext uri="{FF2B5EF4-FFF2-40B4-BE49-F238E27FC236}">
                <a16:creationId xmlns:a16="http://schemas.microsoft.com/office/drawing/2014/main" id="{1AAED506-9F6B-4E80-9D66-3F4002BEEBDC}"/>
              </a:ext>
            </a:extLst>
          </p:cNvPr>
          <p:cNvSpPr/>
          <p:nvPr/>
        </p:nvSpPr>
        <p:spPr>
          <a:xfrm>
            <a:off x="1378424" y="3517094"/>
            <a:ext cx="914400" cy="5804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RN</a:t>
            </a:r>
          </a:p>
        </p:txBody>
      </p:sp>
      <p:sp>
        <p:nvSpPr>
          <p:cNvPr id="32" name="Rectangle 31">
            <a:extLst>
              <a:ext uri="{FF2B5EF4-FFF2-40B4-BE49-F238E27FC236}">
                <a16:creationId xmlns:a16="http://schemas.microsoft.com/office/drawing/2014/main" id="{EFA209CA-1361-4012-BC72-2F959C548B5A}"/>
              </a:ext>
            </a:extLst>
          </p:cNvPr>
          <p:cNvSpPr/>
          <p:nvPr/>
        </p:nvSpPr>
        <p:spPr>
          <a:xfrm>
            <a:off x="4494048" y="3519321"/>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Night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Tones</a:t>
            </a:r>
          </a:p>
        </p:txBody>
      </p:sp>
      <p:sp>
        <p:nvSpPr>
          <p:cNvPr id="35" name="Rectangle 34">
            <a:extLst>
              <a:ext uri="{FF2B5EF4-FFF2-40B4-BE49-F238E27FC236}">
                <a16:creationId xmlns:a16="http://schemas.microsoft.com/office/drawing/2014/main" id="{1BD02BD6-C3AE-472C-B1D0-00277AE49ED1}"/>
              </a:ext>
            </a:extLst>
          </p:cNvPr>
          <p:cNvSpPr/>
          <p:nvPr/>
        </p:nvSpPr>
        <p:spPr>
          <a:xfrm>
            <a:off x="2434064" y="3529251"/>
            <a:ext cx="914400" cy="568286"/>
          </a:xfrm>
          <a:prstGeom prst="rect">
            <a:avLst/>
          </a:prstGeom>
          <a:solidFill>
            <a:srgbClr val="EF8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CNA</a:t>
            </a:r>
          </a:p>
        </p:txBody>
      </p:sp>
      <p:sp>
        <p:nvSpPr>
          <p:cNvPr id="36" name="Rectangle 35">
            <a:extLst>
              <a:ext uri="{FF2B5EF4-FFF2-40B4-BE49-F238E27FC236}">
                <a16:creationId xmlns:a16="http://schemas.microsoft.com/office/drawing/2014/main" id="{ADD2957A-76DD-40C3-AAC5-8105C22038B9}"/>
              </a:ext>
            </a:extLst>
          </p:cNvPr>
          <p:cNvSpPr/>
          <p:nvPr/>
        </p:nvSpPr>
        <p:spPr>
          <a:xfrm>
            <a:off x="3446993" y="3519087"/>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Mute Tones</a:t>
            </a:r>
          </a:p>
        </p:txBody>
      </p:sp>
      <p:sp>
        <p:nvSpPr>
          <p:cNvPr id="37" name="Rectangle 36">
            <a:extLst>
              <a:ext uri="{FF2B5EF4-FFF2-40B4-BE49-F238E27FC236}">
                <a16:creationId xmlns:a16="http://schemas.microsoft.com/office/drawing/2014/main" id="{1540C0BA-5034-4BF3-BD29-D47A60CFDACD}"/>
              </a:ext>
            </a:extLst>
          </p:cNvPr>
          <p:cNvSpPr/>
          <p:nvPr/>
        </p:nvSpPr>
        <p:spPr>
          <a:xfrm>
            <a:off x="3429000" y="5746532"/>
            <a:ext cx="914400" cy="56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All Page</a:t>
            </a:r>
          </a:p>
        </p:txBody>
      </p:sp>
      <p:sp>
        <p:nvSpPr>
          <p:cNvPr id="38" name="Rectangle 37">
            <a:extLst>
              <a:ext uri="{FF2B5EF4-FFF2-40B4-BE49-F238E27FC236}">
                <a16:creationId xmlns:a16="http://schemas.microsoft.com/office/drawing/2014/main" id="{87EE91E8-CBE9-4F7A-BD48-04253DF1CD04}"/>
              </a:ext>
            </a:extLst>
          </p:cNvPr>
          <p:cNvSpPr/>
          <p:nvPr/>
        </p:nvSpPr>
        <p:spPr>
          <a:xfrm>
            <a:off x="137842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39" name="Rectangle 38">
            <a:extLst>
              <a:ext uri="{FF2B5EF4-FFF2-40B4-BE49-F238E27FC236}">
                <a16:creationId xmlns:a16="http://schemas.microsoft.com/office/drawing/2014/main" id="{FA44E1B1-F16B-4B0A-8521-A291CE2A181C}"/>
              </a:ext>
            </a:extLst>
          </p:cNvPr>
          <p:cNvSpPr/>
          <p:nvPr/>
        </p:nvSpPr>
        <p:spPr>
          <a:xfrm>
            <a:off x="4494048" y="5746532"/>
            <a:ext cx="914400" cy="56175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Privacy</a:t>
            </a:r>
          </a:p>
        </p:txBody>
      </p:sp>
      <p:sp>
        <p:nvSpPr>
          <p:cNvPr id="40" name="Rectangle 39">
            <a:extLst>
              <a:ext uri="{FF2B5EF4-FFF2-40B4-BE49-F238E27FC236}">
                <a16:creationId xmlns:a16="http://schemas.microsoft.com/office/drawing/2014/main" id="{1A7A62B8-8867-4719-9A9D-F4BFA55E368B}"/>
              </a:ext>
            </a:extLst>
          </p:cNvPr>
          <p:cNvSpPr/>
          <p:nvPr/>
        </p:nvSpPr>
        <p:spPr>
          <a:xfrm>
            <a:off x="243406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2" name="TextBox 1">
            <a:extLst>
              <a:ext uri="{FF2B5EF4-FFF2-40B4-BE49-F238E27FC236}">
                <a16:creationId xmlns:a16="http://schemas.microsoft.com/office/drawing/2014/main" id="{5FA72914-6C97-425E-A439-C2F8A2D4405E}"/>
              </a:ext>
            </a:extLst>
          </p:cNvPr>
          <p:cNvSpPr txBox="1"/>
          <p:nvPr/>
        </p:nvSpPr>
        <p:spPr>
          <a:xfrm>
            <a:off x="1305014" y="4099529"/>
            <a:ext cx="5214893"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Need RN/</a:t>
            </a:r>
            <a:r>
              <a:rPr kumimoji="0" lang="en-US" sz="1400" b="1" i="0" u="none" strike="noStrike" kern="1200" cap="none" spc="0" normalizeH="0" baseline="0" noProof="0" dirty="0">
                <a:ln>
                  <a:noFill/>
                </a:ln>
                <a:solidFill>
                  <a:schemeClr val="accent2"/>
                </a:solidFill>
                <a:effectLst/>
                <a:uLnTx/>
                <a:uFillTx/>
                <a:latin typeface="Calibri" panose="020F0502020204030204" pitchFamily="34" charset="0"/>
                <a:ea typeface="+mn-ea"/>
                <a:cs typeface="+mn-cs"/>
              </a:rPr>
              <a:t>CNA</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Sends a service request to the RN or LPN assigned to that room by lighting the corridor light above door and sending notification to wireless phone (if applicable.)</a:t>
            </a:r>
            <a:endPar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endParaRPr>
          </a:p>
          <a:p>
            <a:r>
              <a:rPr lang="en-US" sz="1400" b="1" dirty="0">
                <a:solidFill>
                  <a:srgbClr val="5880B3"/>
                </a:solidFill>
                <a:latin typeface="Calibri" panose="020F0502020204030204" pitchFamily="34" charset="0"/>
              </a:rPr>
              <a:t>Mute Tones</a:t>
            </a:r>
            <a:r>
              <a:rPr lang="en-US" sz="1400" b="1" dirty="0">
                <a:solidFill>
                  <a:srgbClr val="000000"/>
                </a:solidFill>
                <a:latin typeface="Calibri" panose="020F0502020204030204" pitchFamily="34" charset="0"/>
              </a:rPr>
              <a:t>: </a:t>
            </a:r>
            <a:r>
              <a:rPr lang="en-US" sz="1400" dirty="0">
                <a:solidFill>
                  <a:srgbClr val="000000"/>
                </a:solidFill>
                <a:latin typeface="Calibri" panose="020F0502020204030204" pitchFamily="34" charset="0"/>
              </a:rPr>
              <a:t>Mutes call tones for 60 seconds, or until another call comes in.</a:t>
            </a:r>
            <a:endParaRPr lang="en-US" sz="12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rPr>
              <a:t>Night Tones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Reduces call tone volume by half, with the exceptions of Staff Assist and Code Blue.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TextBox 2">
            <a:extLst>
              <a:ext uri="{FF2B5EF4-FFF2-40B4-BE49-F238E27FC236}">
                <a16:creationId xmlns:a16="http://schemas.microsoft.com/office/drawing/2014/main" id="{01F6211E-A0E8-4D53-A9A4-7E11E3DF4071}"/>
              </a:ext>
            </a:extLst>
          </p:cNvPr>
          <p:cNvSpPr txBox="1"/>
          <p:nvPr/>
        </p:nvSpPr>
        <p:spPr>
          <a:xfrm>
            <a:off x="474098" y="5938955"/>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2</a:t>
            </a:r>
          </a:p>
        </p:txBody>
      </p:sp>
      <p:sp>
        <p:nvSpPr>
          <p:cNvPr id="4" name="TextBox 3">
            <a:extLst>
              <a:ext uri="{FF2B5EF4-FFF2-40B4-BE49-F238E27FC236}">
                <a16:creationId xmlns:a16="http://schemas.microsoft.com/office/drawing/2014/main" id="{2CEEDFC0-B540-4A00-BD0E-0076840B1CE5}"/>
              </a:ext>
            </a:extLst>
          </p:cNvPr>
          <p:cNvSpPr txBox="1"/>
          <p:nvPr/>
        </p:nvSpPr>
        <p:spPr>
          <a:xfrm>
            <a:off x="1388498" y="6336887"/>
            <a:ext cx="5177330"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CC99"/>
                </a:solidFill>
                <a:effectLst/>
                <a:uLnTx/>
                <a:uFillTx/>
                <a:latin typeface="Calibri" panose="020F0502020204030204" pitchFamily="34" charset="0"/>
                <a:ea typeface="+mn-ea"/>
                <a:cs typeface="+mn-cs"/>
              </a:rPr>
              <a:t>Vol+ / Vol-</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Changes the volume of the patient station.</a:t>
            </a:r>
            <a:endPar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All Page</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Pages all nurse call audio devices.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mn-ea"/>
                <a:cs typeface="+mn-cs"/>
              </a:rPr>
              <a:t>Privacy</a:t>
            </a:r>
            <a:r>
              <a:rPr kumimoji="0" lang="en-US" sz="1400" b="1" i="0" u="none" strike="noStrike" kern="1200" cap="none" spc="0" normalizeH="0" baseline="0" noProof="0" dirty="0">
                <a:ln>
                  <a:noFill/>
                </a:ln>
                <a:solidFill>
                  <a:srgbClr val="F0BF76"/>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HIPPA requirement. Mutes sound coming from pillow speaker. To set a room to Privacy, you first enter the Dial number then push the Privacy button (See reverse side for instructions.)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912ECE-3A4D-4411-B028-AE97DA8D163E}"/>
              </a:ext>
            </a:extLst>
          </p:cNvPr>
          <p:cNvSpPr txBox="1"/>
          <p:nvPr/>
        </p:nvSpPr>
        <p:spPr>
          <a:xfrm>
            <a:off x="474098" y="7541386"/>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3</a:t>
            </a:r>
          </a:p>
        </p:txBody>
      </p:sp>
      <p:sp>
        <p:nvSpPr>
          <p:cNvPr id="19" name="Rectangle 18">
            <a:extLst>
              <a:ext uri="{FF2B5EF4-FFF2-40B4-BE49-F238E27FC236}">
                <a16:creationId xmlns:a16="http://schemas.microsoft.com/office/drawing/2014/main" id="{0440DC4B-CAAB-4F89-9555-B99C556A662D}"/>
              </a:ext>
            </a:extLst>
          </p:cNvPr>
          <p:cNvSpPr/>
          <p:nvPr/>
        </p:nvSpPr>
        <p:spPr>
          <a:xfrm>
            <a:off x="1382110" y="7479000"/>
            <a:ext cx="914400" cy="490680"/>
          </a:xfrm>
          <a:prstGeom prst="rect">
            <a:avLst/>
          </a:prstGeom>
          <a:solidFill>
            <a:srgbClr val="FF0000"/>
          </a:solid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1" name="Rectangle 20">
            <a:extLst>
              <a:ext uri="{FF2B5EF4-FFF2-40B4-BE49-F238E27FC236}">
                <a16:creationId xmlns:a16="http://schemas.microsoft.com/office/drawing/2014/main" id="{52FA79E0-9633-4F2D-9583-BFCD06B41E03}"/>
              </a:ext>
            </a:extLst>
          </p:cNvPr>
          <p:cNvSpPr/>
          <p:nvPr/>
        </p:nvSpPr>
        <p:spPr>
          <a:xfrm>
            <a:off x="2301611" y="7480712"/>
            <a:ext cx="914400" cy="490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3" name="Rectangle 22">
            <a:extLst>
              <a:ext uri="{FF2B5EF4-FFF2-40B4-BE49-F238E27FC236}">
                <a16:creationId xmlns:a16="http://schemas.microsoft.com/office/drawing/2014/main" id="{8BA38016-1AE7-45A6-91AE-2FF502D63599}"/>
              </a:ext>
            </a:extLst>
          </p:cNvPr>
          <p:cNvSpPr/>
          <p:nvPr/>
        </p:nvSpPr>
        <p:spPr>
          <a:xfrm>
            <a:off x="4636675" y="7473019"/>
            <a:ext cx="914400" cy="509323"/>
          </a:xfrm>
          <a:prstGeom prst="rect">
            <a:avLst/>
          </a:prstGeom>
          <a:solidFill>
            <a:srgbClr val="00B050"/>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5" name="Rectangle 24">
            <a:extLst>
              <a:ext uri="{FF2B5EF4-FFF2-40B4-BE49-F238E27FC236}">
                <a16:creationId xmlns:a16="http://schemas.microsoft.com/office/drawing/2014/main" id="{D9A1D73A-E4AD-4CFA-87AE-B6799015EA4B}"/>
              </a:ext>
            </a:extLst>
          </p:cNvPr>
          <p:cNvSpPr/>
          <p:nvPr/>
        </p:nvSpPr>
        <p:spPr>
          <a:xfrm>
            <a:off x="3697743" y="7473019"/>
            <a:ext cx="914400" cy="5224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7" name="TextBox 26">
            <a:extLst>
              <a:ext uri="{FF2B5EF4-FFF2-40B4-BE49-F238E27FC236}">
                <a16:creationId xmlns:a16="http://schemas.microsoft.com/office/drawing/2014/main" id="{56F290A0-5B0C-4225-8F14-B1931C018248}"/>
              </a:ext>
            </a:extLst>
          </p:cNvPr>
          <p:cNvSpPr txBox="1"/>
          <p:nvPr/>
        </p:nvSpPr>
        <p:spPr>
          <a:xfrm>
            <a:off x="743804" y="8751783"/>
            <a:ext cx="601050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Delay On</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Off</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Delay should be on when wireless phones are in use and appropriately assigned.  Turn delay off when needed. i.e. network down, phones down, assignments incomplete etc.</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DF407175-8AED-4D71-B611-8B24ACE718B4}"/>
              </a:ext>
            </a:extLst>
          </p:cNvPr>
          <p:cNvSpPr txBox="1"/>
          <p:nvPr/>
        </p:nvSpPr>
        <p:spPr>
          <a:xfrm>
            <a:off x="1070517" y="7982342"/>
            <a:ext cx="2359643"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Off: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 NO delay. All calls ring immediately to console</a:t>
            </a:r>
          </a:p>
        </p:txBody>
      </p:sp>
      <p:sp>
        <p:nvSpPr>
          <p:cNvPr id="42" name="TextBox 41">
            <a:extLst>
              <a:ext uri="{FF2B5EF4-FFF2-40B4-BE49-F238E27FC236}">
                <a16:creationId xmlns:a16="http://schemas.microsoft.com/office/drawing/2014/main" id="{3B295BFD-273C-4E08-9626-A1367275DBE9}"/>
              </a:ext>
            </a:extLst>
          </p:cNvPr>
          <p:cNvSpPr txBox="1"/>
          <p:nvPr/>
        </p:nvSpPr>
        <p:spPr>
          <a:xfrm>
            <a:off x="3439289" y="7982342"/>
            <a:ext cx="2674907"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On:</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DELAY PATIENT</a:t>
            </a:r>
          </a:p>
        </p:txBody>
      </p:sp>
    </p:spTree>
    <p:extLst>
      <p:ext uri="{BB962C8B-B14F-4D97-AF65-F5344CB8AC3E}">
        <p14:creationId xmlns:p14="http://schemas.microsoft.com/office/powerpoint/2010/main" val="267089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310E-21EE-4807-9CC2-28C10B2C36BA}"/>
              </a:ext>
            </a:extLst>
          </p:cNvPr>
          <p:cNvSpPr>
            <a:spLocks noGrp="1"/>
          </p:cNvSpPr>
          <p:nvPr>
            <p:ph type="ctrTitle"/>
          </p:nvPr>
        </p:nvSpPr>
        <p:spPr>
          <a:xfrm>
            <a:off x="2410538" y="122833"/>
            <a:ext cx="2036931" cy="641444"/>
          </a:xfrm>
        </p:spPr>
        <p:txBody>
          <a:bodyPr anchor="t">
            <a:noAutofit/>
          </a:bodyPr>
          <a:lstStyle/>
          <a:p>
            <a:r>
              <a:rPr lang="en-US" sz="1800" b="1" u="sng" dirty="0"/>
              <a:t>UNIT</a:t>
            </a:r>
            <a:br>
              <a:rPr lang="en-US" sz="1800" b="1" u="sng" dirty="0"/>
            </a:br>
            <a:r>
              <a:rPr lang="en-US" sz="1800" b="1" u="sng" dirty="0"/>
              <a:t>4PAC</a:t>
            </a:r>
            <a:br>
              <a:rPr lang="en-US" sz="2400" b="1" u="sng" dirty="0"/>
            </a:br>
            <a:endParaRPr lang="en-US" sz="2400" b="1" u="sng" dirty="0"/>
          </a:p>
        </p:txBody>
      </p:sp>
      <p:sp>
        <p:nvSpPr>
          <p:cNvPr id="3" name="Subtitle 2">
            <a:extLst>
              <a:ext uri="{FF2B5EF4-FFF2-40B4-BE49-F238E27FC236}">
                <a16:creationId xmlns:a16="http://schemas.microsoft.com/office/drawing/2014/main" id="{EFDF3B2A-9A23-4432-BC5D-0213AC1BE4B8}"/>
              </a:ext>
            </a:extLst>
          </p:cNvPr>
          <p:cNvSpPr>
            <a:spLocks noGrp="1"/>
          </p:cNvSpPr>
          <p:nvPr>
            <p:ph type="subTitle" idx="1"/>
          </p:nvPr>
        </p:nvSpPr>
        <p:spPr>
          <a:xfrm>
            <a:off x="1881962" y="866552"/>
            <a:ext cx="4976037" cy="8208335"/>
          </a:xfrm>
        </p:spPr>
        <p:txBody>
          <a:bodyPr>
            <a:noAutofit/>
          </a:bodyPr>
          <a:lstStyle/>
          <a:p>
            <a:pPr algn="l"/>
            <a:r>
              <a:rPr lang="en-US" sz="1200" b="1" u="sng" dirty="0">
                <a:solidFill>
                  <a:srgbClr val="FF0000"/>
                </a:solidFill>
                <a:latin typeface="Calibri" panose="020F0502020204030204" pitchFamily="34" charset="0"/>
              </a:rPr>
              <a:t>To Dial a Patient Room From the Console:</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Dial the room number on the keypad.</a:t>
            </a:r>
          </a:p>
          <a:p>
            <a:pPr algn="l"/>
            <a:r>
              <a:rPr lang="en-US" sz="1200" dirty="0">
                <a:solidFill>
                  <a:srgbClr val="000000"/>
                </a:solidFill>
                <a:latin typeface="Calibri" panose="020F0502020204030204" pitchFamily="34" charset="0"/>
              </a:rPr>
              <a:t>2. Lift the Handset.</a:t>
            </a:r>
          </a:p>
          <a:p>
            <a:pPr algn="l"/>
            <a:r>
              <a:rPr lang="en-US" sz="1200" dirty="0">
                <a:solidFill>
                  <a:srgbClr val="000000"/>
                </a:solidFill>
                <a:latin typeface="Calibri" panose="020F0502020204030204" pitchFamily="34" charset="0"/>
              </a:rPr>
              <a:t>3. Converse with the patient.</a:t>
            </a:r>
          </a:p>
          <a:p>
            <a:pPr algn="l"/>
            <a:r>
              <a:rPr lang="en-US" sz="1200" dirty="0">
                <a:solidFill>
                  <a:srgbClr val="000000"/>
                </a:solidFill>
                <a:latin typeface="Calibri" panose="020F0502020204030204" pitchFamily="34" charset="0"/>
              </a:rPr>
              <a:t>4. Hang up to end the call or you can push the cancel button on the console.</a:t>
            </a:r>
          </a:p>
          <a:p>
            <a:pPr algn="l"/>
            <a:r>
              <a:rPr lang="en-US" sz="1200" b="1" u="sng" dirty="0">
                <a:solidFill>
                  <a:srgbClr val="FF0000"/>
                </a:solidFill>
                <a:latin typeface="Calibri" panose="020F0502020204030204" pitchFamily="34" charset="0"/>
              </a:rPr>
              <a:t>To Answer Calls at the Console:</a:t>
            </a:r>
            <a:endParaRPr lang="en-US" sz="1200" dirty="0">
              <a:solidFill>
                <a:srgbClr val="000000"/>
              </a:solidFill>
              <a:latin typeface="Calibri" panose="020F0502020204030204" pitchFamily="34" charset="0"/>
            </a:endParaRPr>
          </a:p>
          <a:p>
            <a:pPr marL="171455" indent="-171455" algn="l">
              <a:lnSpc>
                <a:spcPct val="100000"/>
              </a:lnSpc>
              <a:buAutoNum type="arabicPeriod"/>
            </a:pPr>
            <a:r>
              <a:rPr lang="en-US" sz="1200" dirty="0">
                <a:solidFill>
                  <a:srgbClr val="000000"/>
                </a:solidFill>
                <a:latin typeface="Calibri" panose="020F0502020204030204" pitchFamily="34" charset="0"/>
              </a:rPr>
              <a:t>When the console tones, lift the handset.</a:t>
            </a:r>
          </a:p>
          <a:p>
            <a:pPr algn="l">
              <a:lnSpc>
                <a:spcPct val="100000"/>
              </a:lnSpc>
            </a:pPr>
            <a:r>
              <a:rPr lang="en-US" sz="1200" dirty="0">
                <a:solidFill>
                  <a:srgbClr val="000000"/>
                </a:solidFill>
                <a:latin typeface="Calibri" panose="020F0502020204030204" pitchFamily="34" charset="0"/>
              </a:rPr>
              <a:t>2. Converse with the patient. </a:t>
            </a:r>
          </a:p>
          <a:p>
            <a:pPr algn="l">
              <a:lnSpc>
                <a:spcPct val="100000"/>
              </a:lnSpc>
            </a:pPr>
            <a:r>
              <a:rPr lang="en-US" sz="1200" dirty="0">
                <a:solidFill>
                  <a:srgbClr val="000000"/>
                </a:solidFill>
                <a:latin typeface="Calibri" panose="020F0502020204030204" pitchFamily="34" charset="0"/>
              </a:rPr>
              <a:t>3. Hang up to end the call or you can push the cancel button on the console.</a:t>
            </a:r>
            <a:endParaRPr lang="en-US" sz="1200" dirty="0"/>
          </a:p>
          <a:p>
            <a:pPr algn="l"/>
            <a:r>
              <a:rPr lang="en-US" sz="1200" b="1" u="sng" dirty="0">
                <a:solidFill>
                  <a:srgbClr val="FF0000"/>
                </a:solidFill>
                <a:latin typeface="Calibri" panose="020F0502020204030204" pitchFamily="34" charset="0"/>
              </a:rPr>
              <a:t>To Set a Service at the Console:</a:t>
            </a:r>
            <a:endParaRPr lang="en-US" sz="1200" dirty="0">
              <a:solidFill>
                <a:srgbClr val="FF0000"/>
              </a:solidFill>
              <a:latin typeface="Calibri" panose="020F0502020204030204" pitchFamily="34" charset="0"/>
            </a:endParaRPr>
          </a:p>
          <a:p>
            <a:pPr algn="l"/>
            <a:r>
              <a:rPr lang="en-US" sz="1200" b="1" dirty="0">
                <a:solidFill>
                  <a:srgbClr val="000000"/>
                </a:solidFill>
                <a:latin typeface="Calibri" panose="020F0502020204030204" pitchFamily="34" charset="0"/>
              </a:rPr>
              <a:t>To Dispatch Staff After Receiving Call From Patient</a:t>
            </a:r>
          </a:p>
          <a:p>
            <a:pPr algn="l"/>
            <a:r>
              <a:rPr lang="en-US" sz="1200" dirty="0">
                <a:solidFill>
                  <a:srgbClr val="000000"/>
                </a:solidFill>
                <a:latin typeface="Calibri" panose="020F0502020204030204" pitchFamily="34" charset="0"/>
              </a:rPr>
              <a:t>1.  Answer patient call as described. Do not hang up.</a:t>
            </a:r>
          </a:p>
          <a:p>
            <a:pPr algn="l"/>
            <a:r>
              <a:rPr lang="en-US" sz="1200" dirty="0">
                <a:solidFill>
                  <a:srgbClr val="000000"/>
                </a:solidFill>
                <a:latin typeface="Calibri" panose="020F0502020204030204" pitchFamily="34" charset="0"/>
              </a:rPr>
              <a:t>2. Select need RN or Need PCA on the console and then hang up.</a:t>
            </a:r>
          </a:p>
          <a:p>
            <a:pPr algn="l"/>
            <a:r>
              <a:rPr lang="en-US" sz="1200" dirty="0">
                <a:solidFill>
                  <a:srgbClr val="000000"/>
                </a:solidFill>
                <a:latin typeface="Calibri" panose="020F0502020204030204" pitchFamily="34" charset="0"/>
              </a:rPr>
              <a:t>3. The corridor light above the room will flash the appropriate color for the service requested.</a:t>
            </a:r>
          </a:p>
          <a:p>
            <a:pPr algn="l"/>
            <a:r>
              <a:rPr lang="en-US" sz="1200" dirty="0">
                <a:solidFill>
                  <a:srgbClr val="000000"/>
                </a:solidFill>
                <a:latin typeface="Calibri" panose="020F0502020204030204" pitchFamily="34" charset="0"/>
              </a:rPr>
              <a:t>4. The service request will remain in the system until the caregiver hits the cancel button on the patient station.</a:t>
            </a:r>
          </a:p>
          <a:p>
            <a:pPr algn="l"/>
            <a:r>
              <a:rPr lang="en-US" sz="1200" b="1" dirty="0">
                <a:solidFill>
                  <a:srgbClr val="000000"/>
                </a:solidFill>
                <a:latin typeface="Calibri" panose="020F0502020204030204" pitchFamily="34" charset="0"/>
              </a:rPr>
              <a:t>To Dispatch Staff without a Patient Call</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Pick up the handset and dial the room number.  </a:t>
            </a:r>
            <a:r>
              <a:rPr lang="en-US" sz="1200" b="1" dirty="0">
                <a:solidFill>
                  <a:srgbClr val="FF0000"/>
                </a:solidFill>
                <a:latin typeface="Calibri" panose="020F0502020204030204" pitchFamily="34" charset="0"/>
              </a:rPr>
              <a:t>NOTE:</a:t>
            </a:r>
            <a:r>
              <a:rPr lang="en-US" sz="1200" dirty="0">
                <a:solidFill>
                  <a:srgbClr val="000000"/>
                </a:solidFill>
                <a:latin typeface="Calibri" panose="020F0502020204030204" pitchFamily="34" charset="0"/>
              </a:rPr>
              <a:t> This will open voice path to the room. The patient will be able to hear you.</a:t>
            </a:r>
          </a:p>
          <a:p>
            <a:pPr algn="l"/>
            <a:r>
              <a:rPr lang="en-US" sz="1200" dirty="0">
                <a:solidFill>
                  <a:srgbClr val="000000"/>
                </a:solidFill>
                <a:latin typeface="Calibri" panose="020F0502020204030204" pitchFamily="34" charset="0"/>
              </a:rPr>
              <a:t>2. Select need RN or Need PCT on the console and then hang up.</a:t>
            </a:r>
          </a:p>
          <a:p>
            <a:pPr algn="l"/>
            <a:r>
              <a:rPr lang="en-US" sz="1200" dirty="0">
                <a:solidFill>
                  <a:srgbClr val="000000"/>
                </a:solidFill>
                <a:latin typeface="Calibri" panose="020F0502020204030204" pitchFamily="34" charset="0"/>
              </a:rPr>
              <a:t>3. The corridor light above the room will flash the all appropriate color for the service requested.</a:t>
            </a:r>
          </a:p>
          <a:p>
            <a:pPr algn="l"/>
            <a:r>
              <a:rPr lang="en-US" sz="1200" dirty="0">
                <a:solidFill>
                  <a:srgbClr val="000000"/>
                </a:solidFill>
                <a:latin typeface="Calibri" panose="020F0502020204030204" pitchFamily="34" charset="0"/>
              </a:rPr>
              <a:t>4. The service request will remain active in the system until the caregiver hits cancel button on the patient station.</a:t>
            </a:r>
          </a:p>
          <a:p>
            <a:pPr algn="l"/>
            <a:r>
              <a:rPr lang="en-US" sz="1200" b="1" u="sng" dirty="0">
                <a:solidFill>
                  <a:srgbClr val="FF0000"/>
                </a:solidFill>
                <a:latin typeface="Calibri" panose="020F0502020204030204" pitchFamily="34" charset="0"/>
              </a:rPr>
              <a:t>To Set Privacy or Monitor:</a:t>
            </a:r>
          </a:p>
          <a:p>
            <a:pPr algn="l"/>
            <a:r>
              <a:rPr lang="en-US" sz="1200" dirty="0">
                <a:solidFill>
                  <a:srgbClr val="000000"/>
                </a:solidFill>
                <a:latin typeface="Calibri" panose="020F0502020204030204" pitchFamily="34" charset="0"/>
              </a:rPr>
              <a:t>The privacy function will allow you to disable audio from the patient room out to the nurse station. This can be used if there is a need for a conversation to take place in the patient room and will ensure that no one can be listening in through the nurse call system. </a:t>
            </a:r>
          </a:p>
          <a:p>
            <a:pPr algn="l"/>
            <a:r>
              <a:rPr lang="en-US" sz="1200" dirty="0">
                <a:solidFill>
                  <a:srgbClr val="000000"/>
                </a:solidFill>
                <a:latin typeface="Calibri" panose="020F0502020204030204" pitchFamily="34" charset="0"/>
              </a:rPr>
              <a:t>To enable privacy enter the “dial number” of the room you want in privacy and press the “Privacy” button. You will see the room status change to “Privacy”. </a:t>
            </a:r>
          </a:p>
          <a:p>
            <a:pPr algn="l"/>
            <a:r>
              <a:rPr lang="en-US" sz="1200" dirty="0">
                <a:solidFill>
                  <a:srgbClr val="000000"/>
                </a:solidFill>
                <a:latin typeface="Calibri" panose="020F0502020204030204" pitchFamily="34" charset="0"/>
              </a:rPr>
              <a:t>To remove privacy, enter the “dial number” of the room and press “Privacy”. You will see the room status change again. </a:t>
            </a:r>
          </a:p>
          <a:p>
            <a:pPr algn="l"/>
            <a:endParaRPr lang="en-US" sz="1200" dirty="0"/>
          </a:p>
        </p:txBody>
      </p:sp>
      <p:pic>
        <p:nvPicPr>
          <p:cNvPr id="5" name="Picture 4">
            <a:extLst>
              <a:ext uri="{FF2B5EF4-FFF2-40B4-BE49-F238E27FC236}">
                <a16:creationId xmlns:a16="http://schemas.microsoft.com/office/drawing/2014/main" id="{5B9EAD1D-2430-47E3-AB5C-93708D1DF4D4}"/>
              </a:ext>
            </a:extLst>
          </p:cNvPr>
          <p:cNvPicPr>
            <a:picLocks noChangeAspect="1"/>
          </p:cNvPicPr>
          <p:nvPr/>
        </p:nvPicPr>
        <p:blipFill>
          <a:blip r:embed="rId2"/>
          <a:stretch>
            <a:fillRect/>
          </a:stretch>
        </p:blipFill>
        <p:spPr>
          <a:xfrm>
            <a:off x="144911" y="122833"/>
            <a:ext cx="1481870" cy="641444"/>
          </a:xfrm>
          <a:prstGeom prst="rect">
            <a:avLst/>
          </a:prstGeom>
        </p:spPr>
      </p:pic>
      <p:pic>
        <p:nvPicPr>
          <p:cNvPr id="7" name="Picture 6">
            <a:extLst>
              <a:ext uri="{FF2B5EF4-FFF2-40B4-BE49-F238E27FC236}">
                <a16:creationId xmlns:a16="http://schemas.microsoft.com/office/drawing/2014/main" id="{239D02D2-A522-4B4E-8B62-5C2FBC431948}"/>
              </a:ext>
            </a:extLst>
          </p:cNvPr>
          <p:cNvPicPr>
            <a:picLocks noChangeAspect="1"/>
          </p:cNvPicPr>
          <p:nvPr/>
        </p:nvPicPr>
        <p:blipFill>
          <a:blip r:embed="rId3"/>
          <a:stretch>
            <a:fillRect/>
          </a:stretch>
        </p:blipFill>
        <p:spPr>
          <a:xfrm>
            <a:off x="5805487" y="122833"/>
            <a:ext cx="1052513" cy="531020"/>
          </a:xfrm>
          <a:prstGeom prst="rect">
            <a:avLst/>
          </a:prstGeom>
        </p:spPr>
      </p:pic>
      <p:graphicFrame>
        <p:nvGraphicFramePr>
          <p:cNvPr id="10" name="Table 10">
            <a:extLst>
              <a:ext uri="{FF2B5EF4-FFF2-40B4-BE49-F238E27FC236}">
                <a16:creationId xmlns:a16="http://schemas.microsoft.com/office/drawing/2014/main" id="{DB77652F-E1E0-4FD9-AB6F-D92F5CE3F380}"/>
              </a:ext>
            </a:extLst>
          </p:cNvPr>
          <p:cNvGraphicFramePr>
            <a:graphicFrameLocks noGrp="1"/>
          </p:cNvGraphicFramePr>
          <p:nvPr>
            <p:extLst>
              <p:ext uri="{D42A27DB-BD31-4B8C-83A1-F6EECF244321}">
                <p14:modId xmlns:p14="http://schemas.microsoft.com/office/powerpoint/2010/main" val="1337742415"/>
              </p:ext>
            </p:extLst>
          </p:nvPr>
        </p:nvGraphicFramePr>
        <p:xfrm>
          <a:off x="154172" y="929514"/>
          <a:ext cx="1606048" cy="5188066"/>
        </p:xfrm>
        <a:graphic>
          <a:graphicData uri="http://schemas.openxmlformats.org/drawingml/2006/table">
            <a:tbl>
              <a:tblPr firstRow="1" bandRow="1">
                <a:tableStyleId>{5C22544A-7EE6-4342-B048-85BDC9FD1C3A}</a:tableStyleId>
              </a:tblPr>
              <a:tblGrid>
                <a:gridCol w="863098">
                  <a:extLst>
                    <a:ext uri="{9D8B030D-6E8A-4147-A177-3AD203B41FA5}">
                      <a16:colId xmlns:a16="http://schemas.microsoft.com/office/drawing/2014/main" val="1863119884"/>
                    </a:ext>
                  </a:extLst>
                </a:gridCol>
                <a:gridCol w="742950">
                  <a:extLst>
                    <a:ext uri="{9D8B030D-6E8A-4147-A177-3AD203B41FA5}">
                      <a16:colId xmlns:a16="http://schemas.microsoft.com/office/drawing/2014/main" val="1357751720"/>
                    </a:ext>
                  </a:extLst>
                </a:gridCol>
              </a:tblGrid>
              <a:tr h="608071">
                <a:tc>
                  <a:txBody>
                    <a:bodyPr/>
                    <a:lstStyle/>
                    <a:p>
                      <a:pPr algn="ctr"/>
                      <a:r>
                        <a:rPr lang="en-US" sz="1400" dirty="0"/>
                        <a:t>Room #</a:t>
                      </a:r>
                    </a:p>
                  </a:txBody>
                  <a:tcPr anchor="ctr"/>
                </a:tc>
                <a:tc>
                  <a:txBody>
                    <a:bodyPr/>
                    <a:lstStyle/>
                    <a:p>
                      <a:pPr algn="ctr"/>
                      <a:r>
                        <a:rPr lang="en-US" dirty="0"/>
                        <a:t>Dial #</a:t>
                      </a:r>
                    </a:p>
                  </a:txBody>
                  <a:tcPr anchor="ctr"/>
                </a:tc>
                <a:extLst>
                  <a:ext uri="{0D108BD9-81ED-4DB2-BD59-A6C34878D82A}">
                    <a16:rowId xmlns:a16="http://schemas.microsoft.com/office/drawing/2014/main" val="574707832"/>
                  </a:ext>
                </a:extLst>
              </a:tr>
              <a:tr h="314277">
                <a:tc>
                  <a:txBody>
                    <a:bodyPr/>
                    <a:lstStyle/>
                    <a:p>
                      <a:pPr algn="ctr" fontAlgn="b"/>
                      <a:r>
                        <a:rPr lang="en-US" sz="1600" b="0" i="0" u="none" strike="noStrike" dirty="0">
                          <a:solidFill>
                            <a:srgbClr val="000000"/>
                          </a:solidFill>
                          <a:effectLst/>
                          <a:latin typeface="Calibri" panose="020F0502020204030204" pitchFamily="34" charset="0"/>
                        </a:rPr>
                        <a:t>PACU 16</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4016</a:t>
                      </a:r>
                    </a:p>
                  </a:txBody>
                  <a:tcPr marL="0" marR="0" marT="0" marB="0" anchor="ctr"/>
                </a:tc>
                <a:extLst>
                  <a:ext uri="{0D108BD9-81ED-4DB2-BD59-A6C34878D82A}">
                    <a16:rowId xmlns:a16="http://schemas.microsoft.com/office/drawing/2014/main" val="2620584987"/>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17</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4017</a:t>
                      </a:r>
                    </a:p>
                  </a:txBody>
                  <a:tcPr marL="0" marR="0" marT="0" marB="0" anchor="ctr"/>
                </a:tc>
                <a:extLst>
                  <a:ext uri="{0D108BD9-81ED-4DB2-BD59-A6C34878D82A}">
                    <a16:rowId xmlns:a16="http://schemas.microsoft.com/office/drawing/2014/main" val="3094883844"/>
                  </a:ext>
                </a:extLst>
              </a:tr>
              <a:tr h="314277">
                <a:tc>
                  <a:txBody>
                    <a:bodyPr/>
                    <a:lstStyle/>
                    <a:p>
                      <a:pPr algn="ctr" fontAlgn="b"/>
                      <a:r>
                        <a:rPr lang="en-US" sz="1600" b="0" i="0" u="none" strike="noStrike" dirty="0">
                          <a:solidFill>
                            <a:srgbClr val="000000"/>
                          </a:solidFill>
                          <a:effectLst/>
                          <a:latin typeface="Calibri" panose="020F0502020204030204" pitchFamily="34" charset="0"/>
                        </a:rPr>
                        <a:t>PACU 18</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4018</a:t>
                      </a:r>
                    </a:p>
                  </a:txBody>
                  <a:tcPr marL="0" marR="0" marT="0" marB="0" anchor="ctr"/>
                </a:tc>
                <a:extLst>
                  <a:ext uri="{0D108BD9-81ED-4DB2-BD59-A6C34878D82A}">
                    <a16:rowId xmlns:a16="http://schemas.microsoft.com/office/drawing/2014/main" val="767677527"/>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19</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4019</a:t>
                      </a:r>
                    </a:p>
                  </a:txBody>
                  <a:tcPr marL="0" marR="0" marT="0" marB="0" anchor="ctr"/>
                </a:tc>
                <a:extLst>
                  <a:ext uri="{0D108BD9-81ED-4DB2-BD59-A6C34878D82A}">
                    <a16:rowId xmlns:a16="http://schemas.microsoft.com/office/drawing/2014/main" val="1534574263"/>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20</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4020</a:t>
                      </a:r>
                    </a:p>
                  </a:txBody>
                  <a:tcPr marL="0" marR="0" marT="0" marB="0" anchor="ctr"/>
                </a:tc>
                <a:extLst>
                  <a:ext uri="{0D108BD9-81ED-4DB2-BD59-A6C34878D82A}">
                    <a16:rowId xmlns:a16="http://schemas.microsoft.com/office/drawing/2014/main" val="946749000"/>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21</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4021</a:t>
                      </a:r>
                    </a:p>
                  </a:txBody>
                  <a:tcPr marL="0" marR="0" marT="0" marB="0" anchor="ctr"/>
                </a:tc>
                <a:extLst>
                  <a:ext uri="{0D108BD9-81ED-4DB2-BD59-A6C34878D82A}">
                    <a16:rowId xmlns:a16="http://schemas.microsoft.com/office/drawing/2014/main" val="1659534690"/>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22</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4022</a:t>
                      </a:r>
                    </a:p>
                  </a:txBody>
                  <a:tcPr marL="0" marR="0" marT="0" marB="0" anchor="ctr"/>
                </a:tc>
                <a:extLst>
                  <a:ext uri="{0D108BD9-81ED-4DB2-BD59-A6C34878D82A}">
                    <a16:rowId xmlns:a16="http://schemas.microsoft.com/office/drawing/2014/main" val="3540525675"/>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23</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4023</a:t>
                      </a:r>
                    </a:p>
                  </a:txBody>
                  <a:tcPr marL="0" marR="0" marT="0" marB="0" anchor="ctr"/>
                </a:tc>
                <a:extLst>
                  <a:ext uri="{0D108BD9-81ED-4DB2-BD59-A6C34878D82A}">
                    <a16:rowId xmlns:a16="http://schemas.microsoft.com/office/drawing/2014/main" val="1480865785"/>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24</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4024</a:t>
                      </a:r>
                    </a:p>
                  </a:txBody>
                  <a:tcPr marL="0" marR="0" marT="0" marB="0" anchor="ctr"/>
                </a:tc>
                <a:extLst>
                  <a:ext uri="{0D108BD9-81ED-4DB2-BD59-A6C34878D82A}">
                    <a16:rowId xmlns:a16="http://schemas.microsoft.com/office/drawing/2014/main" val="3698918795"/>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25</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4025</a:t>
                      </a:r>
                    </a:p>
                  </a:txBody>
                  <a:tcPr marL="0" marR="0" marT="0" marB="0" anchor="ctr"/>
                </a:tc>
                <a:extLst>
                  <a:ext uri="{0D108BD9-81ED-4DB2-BD59-A6C34878D82A}">
                    <a16:rowId xmlns:a16="http://schemas.microsoft.com/office/drawing/2014/main" val="145795402"/>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26</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4026</a:t>
                      </a:r>
                    </a:p>
                  </a:txBody>
                  <a:tcPr marL="0" marR="0" marT="0" marB="0" anchor="ctr"/>
                </a:tc>
                <a:extLst>
                  <a:ext uri="{0D108BD9-81ED-4DB2-BD59-A6C34878D82A}">
                    <a16:rowId xmlns:a16="http://schemas.microsoft.com/office/drawing/2014/main" val="852084685"/>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27</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4027</a:t>
                      </a:r>
                    </a:p>
                  </a:txBody>
                  <a:tcPr marL="0" marR="0" marT="0" marB="0" anchor="ctr"/>
                </a:tc>
                <a:extLst>
                  <a:ext uri="{0D108BD9-81ED-4DB2-BD59-A6C34878D82A}">
                    <a16:rowId xmlns:a16="http://schemas.microsoft.com/office/drawing/2014/main" val="2263647325"/>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28</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4028</a:t>
                      </a:r>
                    </a:p>
                  </a:txBody>
                  <a:tcPr marL="0" marR="0" marT="0" marB="0" anchor="ctr"/>
                </a:tc>
                <a:extLst>
                  <a:ext uri="{0D108BD9-81ED-4DB2-BD59-A6C34878D82A}">
                    <a16:rowId xmlns:a16="http://schemas.microsoft.com/office/drawing/2014/main" val="3277698827"/>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29</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4029</a:t>
                      </a:r>
                    </a:p>
                  </a:txBody>
                  <a:tcPr marL="0" marR="0" marT="0" marB="0" anchor="ctr"/>
                </a:tc>
                <a:extLst>
                  <a:ext uri="{0D108BD9-81ED-4DB2-BD59-A6C34878D82A}">
                    <a16:rowId xmlns:a16="http://schemas.microsoft.com/office/drawing/2014/main" val="1594284825"/>
                  </a:ext>
                </a:extLst>
              </a:tr>
              <a:tr h="303957">
                <a:tc>
                  <a:txBody>
                    <a:bodyPr/>
                    <a:lstStyle/>
                    <a:p>
                      <a:pPr algn="ctr" fontAlgn="b"/>
                      <a:r>
                        <a:rPr lang="en-US" sz="1600" b="0" i="0" u="none" strike="noStrike" dirty="0">
                          <a:solidFill>
                            <a:srgbClr val="000000"/>
                          </a:solidFill>
                          <a:effectLst/>
                          <a:latin typeface="Calibri" panose="020F0502020204030204" pitchFamily="34" charset="0"/>
                        </a:rPr>
                        <a:t>PACU 30</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4030</a:t>
                      </a:r>
                      <a:endParaRPr lang="en-US"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57193643"/>
                  </a:ext>
                </a:extLst>
              </a:tr>
            </a:tbl>
          </a:graphicData>
        </a:graphic>
      </p:graphicFrame>
    </p:spTree>
    <p:extLst>
      <p:ext uri="{BB962C8B-B14F-4D97-AF65-F5344CB8AC3E}">
        <p14:creationId xmlns:p14="http://schemas.microsoft.com/office/powerpoint/2010/main" val="51504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310E-21EE-4807-9CC2-28C10B2C36BA}"/>
              </a:ext>
            </a:extLst>
          </p:cNvPr>
          <p:cNvSpPr>
            <a:spLocks noGrp="1"/>
          </p:cNvSpPr>
          <p:nvPr>
            <p:ph type="ctrTitle"/>
          </p:nvPr>
        </p:nvSpPr>
        <p:spPr>
          <a:xfrm>
            <a:off x="2410538" y="122833"/>
            <a:ext cx="2036931" cy="641444"/>
          </a:xfrm>
        </p:spPr>
        <p:txBody>
          <a:bodyPr anchor="t">
            <a:noAutofit/>
          </a:bodyPr>
          <a:lstStyle/>
          <a:p>
            <a:r>
              <a:rPr lang="en-US" sz="1800" b="1" u="sng" dirty="0"/>
              <a:t>UNIT</a:t>
            </a:r>
            <a:br>
              <a:rPr lang="en-US" sz="1800" b="1" u="sng" dirty="0"/>
            </a:br>
            <a:r>
              <a:rPr lang="en-US" sz="1800" b="1" u="sng" dirty="0"/>
              <a:t>ED</a:t>
            </a:r>
            <a:br>
              <a:rPr lang="en-US" sz="2400" b="1" u="sng" dirty="0"/>
            </a:br>
            <a:endParaRPr lang="en-US" sz="2400" b="1" u="sng" dirty="0"/>
          </a:p>
        </p:txBody>
      </p:sp>
      <p:sp>
        <p:nvSpPr>
          <p:cNvPr id="3" name="Subtitle 2">
            <a:extLst>
              <a:ext uri="{FF2B5EF4-FFF2-40B4-BE49-F238E27FC236}">
                <a16:creationId xmlns:a16="http://schemas.microsoft.com/office/drawing/2014/main" id="{EFDF3B2A-9A23-4432-BC5D-0213AC1BE4B8}"/>
              </a:ext>
            </a:extLst>
          </p:cNvPr>
          <p:cNvSpPr>
            <a:spLocks noGrp="1"/>
          </p:cNvSpPr>
          <p:nvPr>
            <p:ph type="subTitle" idx="1"/>
          </p:nvPr>
        </p:nvSpPr>
        <p:spPr>
          <a:xfrm>
            <a:off x="1881962" y="866552"/>
            <a:ext cx="4976037" cy="8208335"/>
          </a:xfrm>
        </p:spPr>
        <p:txBody>
          <a:bodyPr>
            <a:noAutofit/>
          </a:bodyPr>
          <a:lstStyle/>
          <a:p>
            <a:pPr algn="l"/>
            <a:r>
              <a:rPr lang="en-US" sz="1200" b="1" u="sng" dirty="0">
                <a:solidFill>
                  <a:srgbClr val="FF0000"/>
                </a:solidFill>
                <a:latin typeface="Calibri" panose="020F0502020204030204" pitchFamily="34" charset="0"/>
              </a:rPr>
              <a:t>To Dial a Patient Room From the Console:</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Dial the room number on the keypad.</a:t>
            </a:r>
          </a:p>
          <a:p>
            <a:pPr algn="l"/>
            <a:r>
              <a:rPr lang="en-US" sz="1200" dirty="0">
                <a:solidFill>
                  <a:srgbClr val="000000"/>
                </a:solidFill>
                <a:latin typeface="Calibri" panose="020F0502020204030204" pitchFamily="34" charset="0"/>
              </a:rPr>
              <a:t>2. Lift the Handset.</a:t>
            </a:r>
          </a:p>
          <a:p>
            <a:pPr algn="l"/>
            <a:r>
              <a:rPr lang="en-US" sz="1200" dirty="0">
                <a:solidFill>
                  <a:srgbClr val="000000"/>
                </a:solidFill>
                <a:latin typeface="Calibri" panose="020F0502020204030204" pitchFamily="34" charset="0"/>
              </a:rPr>
              <a:t>3. Converse with the patient.</a:t>
            </a:r>
          </a:p>
          <a:p>
            <a:pPr algn="l"/>
            <a:r>
              <a:rPr lang="en-US" sz="1200" dirty="0">
                <a:solidFill>
                  <a:srgbClr val="000000"/>
                </a:solidFill>
                <a:latin typeface="Calibri" panose="020F0502020204030204" pitchFamily="34" charset="0"/>
              </a:rPr>
              <a:t>4. Hang up to end the call or you can push the cancel button on the console.</a:t>
            </a:r>
          </a:p>
          <a:p>
            <a:pPr algn="l"/>
            <a:r>
              <a:rPr lang="en-US" sz="1200" b="1" u="sng" dirty="0">
                <a:solidFill>
                  <a:srgbClr val="FF0000"/>
                </a:solidFill>
                <a:latin typeface="Calibri" panose="020F0502020204030204" pitchFamily="34" charset="0"/>
              </a:rPr>
              <a:t>To Answer Calls at the Console:</a:t>
            </a:r>
            <a:endParaRPr lang="en-US" sz="1200" dirty="0">
              <a:solidFill>
                <a:srgbClr val="000000"/>
              </a:solidFill>
              <a:latin typeface="Calibri" panose="020F0502020204030204" pitchFamily="34" charset="0"/>
            </a:endParaRPr>
          </a:p>
          <a:p>
            <a:pPr marL="171455" indent="-171455" algn="l">
              <a:lnSpc>
                <a:spcPct val="100000"/>
              </a:lnSpc>
              <a:buAutoNum type="arabicPeriod"/>
            </a:pPr>
            <a:r>
              <a:rPr lang="en-US" sz="1200" dirty="0">
                <a:solidFill>
                  <a:srgbClr val="000000"/>
                </a:solidFill>
                <a:latin typeface="Calibri" panose="020F0502020204030204" pitchFamily="34" charset="0"/>
              </a:rPr>
              <a:t>When the console tones, lift the handset.</a:t>
            </a:r>
          </a:p>
          <a:p>
            <a:pPr algn="l">
              <a:lnSpc>
                <a:spcPct val="100000"/>
              </a:lnSpc>
            </a:pPr>
            <a:r>
              <a:rPr lang="en-US" sz="1200" dirty="0">
                <a:solidFill>
                  <a:srgbClr val="000000"/>
                </a:solidFill>
                <a:latin typeface="Calibri" panose="020F0502020204030204" pitchFamily="34" charset="0"/>
              </a:rPr>
              <a:t>2. Converse with the patient. </a:t>
            </a:r>
          </a:p>
          <a:p>
            <a:pPr algn="l">
              <a:lnSpc>
                <a:spcPct val="100000"/>
              </a:lnSpc>
            </a:pPr>
            <a:r>
              <a:rPr lang="en-US" sz="1200" dirty="0">
                <a:solidFill>
                  <a:srgbClr val="000000"/>
                </a:solidFill>
                <a:latin typeface="Calibri" panose="020F0502020204030204" pitchFamily="34" charset="0"/>
              </a:rPr>
              <a:t>3. Hang up to end the call or you can push the cancel button on the console.</a:t>
            </a:r>
            <a:endParaRPr lang="en-US" sz="1200" dirty="0"/>
          </a:p>
          <a:p>
            <a:pPr algn="l"/>
            <a:r>
              <a:rPr lang="en-US" sz="1200" b="1" u="sng" dirty="0">
                <a:solidFill>
                  <a:srgbClr val="FF0000"/>
                </a:solidFill>
                <a:latin typeface="Calibri" panose="020F0502020204030204" pitchFamily="34" charset="0"/>
              </a:rPr>
              <a:t>To Set a Service at the Console:</a:t>
            </a:r>
            <a:endParaRPr lang="en-US" sz="1200" dirty="0">
              <a:solidFill>
                <a:srgbClr val="FF0000"/>
              </a:solidFill>
              <a:latin typeface="Calibri" panose="020F0502020204030204" pitchFamily="34" charset="0"/>
            </a:endParaRPr>
          </a:p>
          <a:p>
            <a:pPr algn="l"/>
            <a:r>
              <a:rPr lang="en-US" sz="1200" b="1" dirty="0">
                <a:solidFill>
                  <a:srgbClr val="000000"/>
                </a:solidFill>
                <a:latin typeface="Calibri" panose="020F0502020204030204" pitchFamily="34" charset="0"/>
              </a:rPr>
              <a:t>To Dispatch Staff After Receiving Call From Patient</a:t>
            </a:r>
          </a:p>
          <a:p>
            <a:pPr algn="l"/>
            <a:r>
              <a:rPr lang="en-US" sz="1200" dirty="0">
                <a:solidFill>
                  <a:srgbClr val="000000"/>
                </a:solidFill>
                <a:latin typeface="Calibri" panose="020F0502020204030204" pitchFamily="34" charset="0"/>
              </a:rPr>
              <a:t>1.  Answer patient call as described. Do not hang up.</a:t>
            </a:r>
          </a:p>
          <a:p>
            <a:pPr algn="l"/>
            <a:r>
              <a:rPr lang="en-US" sz="1200" dirty="0">
                <a:solidFill>
                  <a:srgbClr val="000000"/>
                </a:solidFill>
                <a:latin typeface="Calibri" panose="020F0502020204030204" pitchFamily="34" charset="0"/>
              </a:rPr>
              <a:t>2. Select need RN or Need PCA on the console and then hang up.</a:t>
            </a:r>
          </a:p>
          <a:p>
            <a:pPr algn="l"/>
            <a:r>
              <a:rPr lang="en-US" sz="1200" dirty="0">
                <a:solidFill>
                  <a:srgbClr val="000000"/>
                </a:solidFill>
                <a:latin typeface="Calibri" panose="020F0502020204030204" pitchFamily="34" charset="0"/>
              </a:rPr>
              <a:t>3. The corridor light above the room will flash the appropriate color for the service requested.</a:t>
            </a:r>
          </a:p>
          <a:p>
            <a:pPr algn="l"/>
            <a:r>
              <a:rPr lang="en-US" sz="1200" dirty="0">
                <a:solidFill>
                  <a:srgbClr val="000000"/>
                </a:solidFill>
                <a:latin typeface="Calibri" panose="020F0502020204030204" pitchFamily="34" charset="0"/>
              </a:rPr>
              <a:t>4. The service request will remain in the system until the caregiver hits the cancel button on the patient station.</a:t>
            </a:r>
          </a:p>
          <a:p>
            <a:pPr algn="l"/>
            <a:r>
              <a:rPr lang="en-US" sz="1200" b="1" dirty="0">
                <a:solidFill>
                  <a:srgbClr val="000000"/>
                </a:solidFill>
                <a:latin typeface="Calibri" panose="020F0502020204030204" pitchFamily="34" charset="0"/>
              </a:rPr>
              <a:t>To Dispatch Staff without a Patient Call</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Pick up the handset and dial the room number.  </a:t>
            </a:r>
            <a:r>
              <a:rPr lang="en-US" sz="1200" b="1" dirty="0">
                <a:solidFill>
                  <a:srgbClr val="FF0000"/>
                </a:solidFill>
                <a:latin typeface="Calibri" panose="020F0502020204030204" pitchFamily="34" charset="0"/>
              </a:rPr>
              <a:t>NOTE:</a:t>
            </a:r>
            <a:r>
              <a:rPr lang="en-US" sz="1200" dirty="0">
                <a:solidFill>
                  <a:srgbClr val="000000"/>
                </a:solidFill>
                <a:latin typeface="Calibri" panose="020F0502020204030204" pitchFamily="34" charset="0"/>
              </a:rPr>
              <a:t> This will open voice path to the room. The patient will be able to hear you.</a:t>
            </a:r>
          </a:p>
          <a:p>
            <a:pPr algn="l"/>
            <a:r>
              <a:rPr lang="en-US" sz="1200" dirty="0">
                <a:solidFill>
                  <a:srgbClr val="000000"/>
                </a:solidFill>
                <a:latin typeface="Calibri" panose="020F0502020204030204" pitchFamily="34" charset="0"/>
              </a:rPr>
              <a:t>2. Select need RN or Need PCT on the console and then hang up.</a:t>
            </a:r>
          </a:p>
          <a:p>
            <a:pPr algn="l"/>
            <a:r>
              <a:rPr lang="en-US" sz="1200" dirty="0">
                <a:solidFill>
                  <a:srgbClr val="000000"/>
                </a:solidFill>
                <a:latin typeface="Calibri" panose="020F0502020204030204" pitchFamily="34" charset="0"/>
              </a:rPr>
              <a:t>3. The corridor light above the room will flash the all appropriate color for the service requested.</a:t>
            </a:r>
          </a:p>
          <a:p>
            <a:pPr algn="l"/>
            <a:r>
              <a:rPr lang="en-US" sz="1200" dirty="0">
                <a:solidFill>
                  <a:srgbClr val="000000"/>
                </a:solidFill>
                <a:latin typeface="Calibri" panose="020F0502020204030204" pitchFamily="34" charset="0"/>
              </a:rPr>
              <a:t>4. The service request will remain active in the system until the caregiver hits cancel button on the patient station.</a:t>
            </a:r>
          </a:p>
          <a:p>
            <a:pPr algn="l"/>
            <a:r>
              <a:rPr lang="en-US" sz="1200" b="1" u="sng" dirty="0">
                <a:solidFill>
                  <a:srgbClr val="FF0000"/>
                </a:solidFill>
                <a:latin typeface="Calibri" panose="020F0502020204030204" pitchFamily="34" charset="0"/>
              </a:rPr>
              <a:t>To Set Privacy or Monitor:</a:t>
            </a:r>
          </a:p>
          <a:p>
            <a:pPr algn="l"/>
            <a:r>
              <a:rPr lang="en-US" sz="1200" dirty="0">
                <a:solidFill>
                  <a:srgbClr val="000000"/>
                </a:solidFill>
                <a:latin typeface="Calibri" panose="020F0502020204030204" pitchFamily="34" charset="0"/>
              </a:rPr>
              <a:t>The privacy function will allow you to disable audio from the patient room out to the nurse station. This can be used if there is a need for a conversation to take place in the patient room and will ensure that no one can be listening in through the nurse call system. </a:t>
            </a:r>
          </a:p>
          <a:p>
            <a:pPr algn="l"/>
            <a:r>
              <a:rPr lang="en-US" sz="1200" dirty="0">
                <a:solidFill>
                  <a:srgbClr val="000000"/>
                </a:solidFill>
                <a:latin typeface="Calibri" panose="020F0502020204030204" pitchFamily="34" charset="0"/>
              </a:rPr>
              <a:t>To enable privacy enter the “dial number” of the room you want in privacy and press the “Privacy” button. You will see the room status change to “Privacy”. </a:t>
            </a:r>
          </a:p>
          <a:p>
            <a:pPr algn="l"/>
            <a:r>
              <a:rPr lang="en-US" sz="1200" dirty="0">
                <a:solidFill>
                  <a:srgbClr val="000000"/>
                </a:solidFill>
                <a:latin typeface="Calibri" panose="020F0502020204030204" pitchFamily="34" charset="0"/>
              </a:rPr>
              <a:t>To remove privacy, enter the “dial number” of the room and press “Privacy”. You will see the room status change again. </a:t>
            </a:r>
          </a:p>
          <a:p>
            <a:pPr algn="l"/>
            <a:endParaRPr lang="en-US" sz="1200" dirty="0"/>
          </a:p>
        </p:txBody>
      </p:sp>
      <p:pic>
        <p:nvPicPr>
          <p:cNvPr id="5" name="Picture 4">
            <a:extLst>
              <a:ext uri="{FF2B5EF4-FFF2-40B4-BE49-F238E27FC236}">
                <a16:creationId xmlns:a16="http://schemas.microsoft.com/office/drawing/2014/main" id="{5B9EAD1D-2430-47E3-AB5C-93708D1DF4D4}"/>
              </a:ext>
            </a:extLst>
          </p:cNvPr>
          <p:cNvPicPr>
            <a:picLocks noChangeAspect="1"/>
          </p:cNvPicPr>
          <p:nvPr/>
        </p:nvPicPr>
        <p:blipFill>
          <a:blip r:embed="rId2"/>
          <a:stretch>
            <a:fillRect/>
          </a:stretch>
        </p:blipFill>
        <p:spPr>
          <a:xfrm>
            <a:off x="144911" y="122833"/>
            <a:ext cx="1481870" cy="641444"/>
          </a:xfrm>
          <a:prstGeom prst="rect">
            <a:avLst/>
          </a:prstGeom>
        </p:spPr>
      </p:pic>
      <p:pic>
        <p:nvPicPr>
          <p:cNvPr id="7" name="Picture 6">
            <a:extLst>
              <a:ext uri="{FF2B5EF4-FFF2-40B4-BE49-F238E27FC236}">
                <a16:creationId xmlns:a16="http://schemas.microsoft.com/office/drawing/2014/main" id="{239D02D2-A522-4B4E-8B62-5C2FBC431948}"/>
              </a:ext>
            </a:extLst>
          </p:cNvPr>
          <p:cNvPicPr>
            <a:picLocks noChangeAspect="1"/>
          </p:cNvPicPr>
          <p:nvPr/>
        </p:nvPicPr>
        <p:blipFill>
          <a:blip r:embed="rId3"/>
          <a:stretch>
            <a:fillRect/>
          </a:stretch>
        </p:blipFill>
        <p:spPr>
          <a:xfrm>
            <a:off x="5805487" y="122833"/>
            <a:ext cx="1052513" cy="531020"/>
          </a:xfrm>
          <a:prstGeom prst="rect">
            <a:avLst/>
          </a:prstGeom>
        </p:spPr>
      </p:pic>
      <p:graphicFrame>
        <p:nvGraphicFramePr>
          <p:cNvPr id="10" name="Table 10">
            <a:extLst>
              <a:ext uri="{FF2B5EF4-FFF2-40B4-BE49-F238E27FC236}">
                <a16:creationId xmlns:a16="http://schemas.microsoft.com/office/drawing/2014/main" id="{DB77652F-E1E0-4FD9-AB6F-D92F5CE3F380}"/>
              </a:ext>
            </a:extLst>
          </p:cNvPr>
          <p:cNvGraphicFramePr>
            <a:graphicFrameLocks noGrp="1"/>
          </p:cNvGraphicFramePr>
          <p:nvPr>
            <p:extLst>
              <p:ext uri="{D42A27DB-BD31-4B8C-83A1-F6EECF244321}">
                <p14:modId xmlns:p14="http://schemas.microsoft.com/office/powerpoint/2010/main" val="2100667428"/>
              </p:ext>
            </p:extLst>
          </p:nvPr>
        </p:nvGraphicFramePr>
        <p:xfrm>
          <a:off x="154172" y="929514"/>
          <a:ext cx="1606048" cy="6099937"/>
        </p:xfrm>
        <a:graphic>
          <a:graphicData uri="http://schemas.openxmlformats.org/drawingml/2006/table">
            <a:tbl>
              <a:tblPr firstRow="1" bandRow="1">
                <a:tableStyleId>{5C22544A-7EE6-4342-B048-85BDC9FD1C3A}</a:tableStyleId>
              </a:tblPr>
              <a:tblGrid>
                <a:gridCol w="791555">
                  <a:extLst>
                    <a:ext uri="{9D8B030D-6E8A-4147-A177-3AD203B41FA5}">
                      <a16:colId xmlns:a16="http://schemas.microsoft.com/office/drawing/2014/main" val="1863119884"/>
                    </a:ext>
                  </a:extLst>
                </a:gridCol>
                <a:gridCol w="814493">
                  <a:extLst>
                    <a:ext uri="{9D8B030D-6E8A-4147-A177-3AD203B41FA5}">
                      <a16:colId xmlns:a16="http://schemas.microsoft.com/office/drawing/2014/main" val="1357751720"/>
                    </a:ext>
                  </a:extLst>
                </a:gridCol>
              </a:tblGrid>
              <a:tr h="608071">
                <a:tc>
                  <a:txBody>
                    <a:bodyPr/>
                    <a:lstStyle/>
                    <a:p>
                      <a:pPr algn="ctr"/>
                      <a:r>
                        <a:rPr lang="en-US" sz="1400" dirty="0"/>
                        <a:t>Room #</a:t>
                      </a:r>
                    </a:p>
                  </a:txBody>
                  <a:tcPr anchor="ctr"/>
                </a:tc>
                <a:tc>
                  <a:txBody>
                    <a:bodyPr/>
                    <a:lstStyle/>
                    <a:p>
                      <a:pPr algn="ctr"/>
                      <a:r>
                        <a:rPr lang="en-US" dirty="0"/>
                        <a:t>Dial #</a:t>
                      </a:r>
                    </a:p>
                  </a:txBody>
                  <a:tcPr anchor="ctr"/>
                </a:tc>
                <a:extLst>
                  <a:ext uri="{0D108BD9-81ED-4DB2-BD59-A6C34878D82A}">
                    <a16:rowId xmlns:a16="http://schemas.microsoft.com/office/drawing/2014/main" val="574707832"/>
                  </a:ext>
                </a:extLst>
              </a:tr>
              <a:tr h="314277">
                <a:tc>
                  <a:txBody>
                    <a:bodyPr/>
                    <a:lstStyle/>
                    <a:p>
                      <a:pPr algn="ctr" fontAlgn="b"/>
                      <a:r>
                        <a:rPr lang="en-US" sz="1600" b="0" i="0" u="none" strike="noStrike" dirty="0">
                          <a:solidFill>
                            <a:srgbClr val="000000"/>
                          </a:solidFill>
                          <a:effectLst/>
                          <a:latin typeface="Calibri" panose="020F0502020204030204" pitchFamily="34" charset="0"/>
                        </a:rPr>
                        <a:t>ED 1</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1001</a:t>
                      </a:r>
                    </a:p>
                  </a:txBody>
                  <a:tcPr marL="0" marR="0" marT="0" marB="0" anchor="ctr"/>
                </a:tc>
                <a:extLst>
                  <a:ext uri="{0D108BD9-81ED-4DB2-BD59-A6C34878D82A}">
                    <a16:rowId xmlns:a16="http://schemas.microsoft.com/office/drawing/2014/main" val="2620584987"/>
                  </a:ext>
                </a:extLst>
              </a:tr>
              <a:tr h="303957">
                <a:tc>
                  <a:txBody>
                    <a:bodyPr/>
                    <a:lstStyle/>
                    <a:p>
                      <a:pPr algn="ctr" fontAlgn="b"/>
                      <a:r>
                        <a:rPr lang="en-US" sz="1600" b="0" i="0" u="none" strike="noStrike">
                          <a:solidFill>
                            <a:srgbClr val="000000"/>
                          </a:solidFill>
                          <a:effectLst/>
                          <a:latin typeface="Calibri" panose="020F0502020204030204" pitchFamily="34" charset="0"/>
                        </a:rPr>
                        <a:t>ED 2</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1002</a:t>
                      </a:r>
                    </a:p>
                  </a:txBody>
                  <a:tcPr marL="0" marR="0" marT="0" marB="0" anchor="ctr"/>
                </a:tc>
                <a:extLst>
                  <a:ext uri="{0D108BD9-81ED-4DB2-BD59-A6C34878D82A}">
                    <a16:rowId xmlns:a16="http://schemas.microsoft.com/office/drawing/2014/main" val="3094883844"/>
                  </a:ext>
                </a:extLst>
              </a:tr>
              <a:tr h="314277">
                <a:tc>
                  <a:txBody>
                    <a:bodyPr/>
                    <a:lstStyle/>
                    <a:p>
                      <a:pPr algn="ctr" fontAlgn="b"/>
                      <a:r>
                        <a:rPr lang="en-US" sz="1600" b="0" i="0" u="none" strike="noStrike">
                          <a:solidFill>
                            <a:srgbClr val="000000"/>
                          </a:solidFill>
                          <a:effectLst/>
                          <a:latin typeface="Calibri" panose="020F0502020204030204" pitchFamily="34" charset="0"/>
                        </a:rPr>
                        <a:t>ED 3</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1003</a:t>
                      </a:r>
                    </a:p>
                  </a:txBody>
                  <a:tcPr marL="0" marR="0" marT="0" marB="0" anchor="ctr"/>
                </a:tc>
                <a:extLst>
                  <a:ext uri="{0D108BD9-81ED-4DB2-BD59-A6C34878D82A}">
                    <a16:rowId xmlns:a16="http://schemas.microsoft.com/office/drawing/2014/main" val="767677527"/>
                  </a:ext>
                </a:extLst>
              </a:tr>
              <a:tr h="303957">
                <a:tc>
                  <a:txBody>
                    <a:bodyPr/>
                    <a:lstStyle/>
                    <a:p>
                      <a:pPr algn="ctr" fontAlgn="b"/>
                      <a:r>
                        <a:rPr lang="en-US" sz="1600" b="0" i="0" u="none" strike="noStrike">
                          <a:solidFill>
                            <a:srgbClr val="000000"/>
                          </a:solidFill>
                          <a:effectLst/>
                          <a:latin typeface="Calibri" panose="020F0502020204030204" pitchFamily="34" charset="0"/>
                        </a:rPr>
                        <a:t>ED 4</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1004</a:t>
                      </a:r>
                    </a:p>
                  </a:txBody>
                  <a:tcPr marL="0" marR="0" marT="0" marB="0" anchor="ctr"/>
                </a:tc>
                <a:extLst>
                  <a:ext uri="{0D108BD9-81ED-4DB2-BD59-A6C34878D82A}">
                    <a16:rowId xmlns:a16="http://schemas.microsoft.com/office/drawing/2014/main" val="1534574263"/>
                  </a:ext>
                </a:extLst>
              </a:tr>
              <a:tr h="303957">
                <a:tc>
                  <a:txBody>
                    <a:bodyPr/>
                    <a:lstStyle/>
                    <a:p>
                      <a:pPr algn="ctr" fontAlgn="b"/>
                      <a:r>
                        <a:rPr lang="en-US" sz="1600" b="0" i="0" u="none" strike="noStrike">
                          <a:solidFill>
                            <a:srgbClr val="000000"/>
                          </a:solidFill>
                          <a:effectLst/>
                          <a:latin typeface="Calibri" panose="020F0502020204030204" pitchFamily="34" charset="0"/>
                        </a:rPr>
                        <a:t>ED 5</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1005</a:t>
                      </a:r>
                    </a:p>
                  </a:txBody>
                  <a:tcPr marL="0" marR="0" marT="0" marB="0" anchor="ctr"/>
                </a:tc>
                <a:extLst>
                  <a:ext uri="{0D108BD9-81ED-4DB2-BD59-A6C34878D82A}">
                    <a16:rowId xmlns:a16="http://schemas.microsoft.com/office/drawing/2014/main" val="946749000"/>
                  </a:ext>
                </a:extLst>
              </a:tr>
              <a:tr h="303957">
                <a:tc>
                  <a:txBody>
                    <a:bodyPr/>
                    <a:lstStyle/>
                    <a:p>
                      <a:pPr algn="ctr" fontAlgn="b"/>
                      <a:r>
                        <a:rPr lang="en-US" sz="1600" b="0" i="0" u="none" strike="noStrike" dirty="0">
                          <a:solidFill>
                            <a:srgbClr val="000000"/>
                          </a:solidFill>
                          <a:effectLst/>
                          <a:latin typeface="Calibri" panose="020F0502020204030204" pitchFamily="34" charset="0"/>
                        </a:rPr>
                        <a:t>ED 6</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1006</a:t>
                      </a:r>
                    </a:p>
                  </a:txBody>
                  <a:tcPr marL="0" marR="0" marT="0" marB="0" anchor="ctr"/>
                </a:tc>
                <a:extLst>
                  <a:ext uri="{0D108BD9-81ED-4DB2-BD59-A6C34878D82A}">
                    <a16:rowId xmlns:a16="http://schemas.microsoft.com/office/drawing/2014/main" val="1659534690"/>
                  </a:ext>
                </a:extLst>
              </a:tr>
              <a:tr h="303957">
                <a:tc>
                  <a:txBody>
                    <a:bodyPr/>
                    <a:lstStyle/>
                    <a:p>
                      <a:pPr algn="ctr" fontAlgn="b"/>
                      <a:r>
                        <a:rPr lang="en-US" sz="1600" b="0" i="0" u="none" strike="noStrike">
                          <a:solidFill>
                            <a:srgbClr val="000000"/>
                          </a:solidFill>
                          <a:effectLst/>
                          <a:latin typeface="Calibri" panose="020F0502020204030204" pitchFamily="34" charset="0"/>
                        </a:rPr>
                        <a:t>ED 7</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1007</a:t>
                      </a:r>
                    </a:p>
                  </a:txBody>
                  <a:tcPr marL="0" marR="0" marT="0" marB="0" anchor="ctr"/>
                </a:tc>
                <a:extLst>
                  <a:ext uri="{0D108BD9-81ED-4DB2-BD59-A6C34878D82A}">
                    <a16:rowId xmlns:a16="http://schemas.microsoft.com/office/drawing/2014/main" val="3540525675"/>
                  </a:ext>
                </a:extLst>
              </a:tr>
              <a:tr h="303957">
                <a:tc>
                  <a:txBody>
                    <a:bodyPr/>
                    <a:lstStyle/>
                    <a:p>
                      <a:pPr algn="ctr" fontAlgn="b"/>
                      <a:r>
                        <a:rPr lang="en-US" sz="1600" b="0" i="0" u="none" strike="noStrike">
                          <a:solidFill>
                            <a:srgbClr val="000000"/>
                          </a:solidFill>
                          <a:effectLst/>
                          <a:latin typeface="Calibri" panose="020F0502020204030204" pitchFamily="34" charset="0"/>
                        </a:rPr>
                        <a:t>ED 8</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1008</a:t>
                      </a:r>
                    </a:p>
                  </a:txBody>
                  <a:tcPr marL="0" marR="0" marT="0" marB="0" anchor="ctr"/>
                </a:tc>
                <a:extLst>
                  <a:ext uri="{0D108BD9-81ED-4DB2-BD59-A6C34878D82A}">
                    <a16:rowId xmlns:a16="http://schemas.microsoft.com/office/drawing/2014/main" val="1480865785"/>
                  </a:ext>
                </a:extLst>
              </a:tr>
              <a:tr h="303957">
                <a:tc>
                  <a:txBody>
                    <a:bodyPr/>
                    <a:lstStyle/>
                    <a:p>
                      <a:pPr algn="ctr" fontAlgn="b"/>
                      <a:r>
                        <a:rPr lang="en-US" sz="1600" b="0" i="0" u="none" strike="noStrike">
                          <a:solidFill>
                            <a:srgbClr val="000000"/>
                          </a:solidFill>
                          <a:effectLst/>
                          <a:latin typeface="Calibri" panose="020F0502020204030204" pitchFamily="34" charset="0"/>
                        </a:rPr>
                        <a:t>ED 9</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1009</a:t>
                      </a:r>
                    </a:p>
                  </a:txBody>
                  <a:tcPr marL="0" marR="0" marT="0" marB="0" anchor="ctr"/>
                </a:tc>
                <a:extLst>
                  <a:ext uri="{0D108BD9-81ED-4DB2-BD59-A6C34878D82A}">
                    <a16:rowId xmlns:a16="http://schemas.microsoft.com/office/drawing/2014/main" val="3698918795"/>
                  </a:ext>
                </a:extLst>
              </a:tr>
              <a:tr h="303957">
                <a:tc>
                  <a:txBody>
                    <a:bodyPr/>
                    <a:lstStyle/>
                    <a:p>
                      <a:pPr algn="ctr" fontAlgn="b"/>
                      <a:r>
                        <a:rPr lang="en-US" sz="1600" b="0" i="0" u="none" strike="noStrike">
                          <a:solidFill>
                            <a:srgbClr val="000000"/>
                          </a:solidFill>
                          <a:effectLst/>
                          <a:latin typeface="Calibri" panose="020F0502020204030204" pitchFamily="34" charset="0"/>
                        </a:rPr>
                        <a:t>ED 10</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1010</a:t>
                      </a:r>
                    </a:p>
                  </a:txBody>
                  <a:tcPr marL="0" marR="0" marT="0" marB="0" anchor="ctr"/>
                </a:tc>
                <a:extLst>
                  <a:ext uri="{0D108BD9-81ED-4DB2-BD59-A6C34878D82A}">
                    <a16:rowId xmlns:a16="http://schemas.microsoft.com/office/drawing/2014/main" val="145795402"/>
                  </a:ext>
                </a:extLst>
              </a:tr>
              <a:tr h="303957">
                <a:tc>
                  <a:txBody>
                    <a:bodyPr/>
                    <a:lstStyle/>
                    <a:p>
                      <a:pPr algn="ctr" fontAlgn="b"/>
                      <a:r>
                        <a:rPr lang="en-US" sz="1600" b="0" i="0" u="none" strike="noStrike">
                          <a:solidFill>
                            <a:srgbClr val="000000"/>
                          </a:solidFill>
                          <a:effectLst/>
                          <a:latin typeface="Calibri" panose="020F0502020204030204" pitchFamily="34" charset="0"/>
                        </a:rPr>
                        <a:t>ED 11</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1011</a:t>
                      </a:r>
                    </a:p>
                  </a:txBody>
                  <a:tcPr marL="0" marR="0" marT="0" marB="0" anchor="ctr"/>
                </a:tc>
                <a:extLst>
                  <a:ext uri="{0D108BD9-81ED-4DB2-BD59-A6C34878D82A}">
                    <a16:rowId xmlns:a16="http://schemas.microsoft.com/office/drawing/2014/main" val="852084685"/>
                  </a:ext>
                </a:extLst>
              </a:tr>
              <a:tr h="303957">
                <a:tc>
                  <a:txBody>
                    <a:bodyPr/>
                    <a:lstStyle/>
                    <a:p>
                      <a:pPr algn="ctr" fontAlgn="b"/>
                      <a:r>
                        <a:rPr lang="en-US" sz="1600" b="0" i="0" u="none" strike="noStrike">
                          <a:solidFill>
                            <a:srgbClr val="000000"/>
                          </a:solidFill>
                          <a:effectLst/>
                          <a:latin typeface="Calibri" panose="020F0502020204030204" pitchFamily="34" charset="0"/>
                        </a:rPr>
                        <a:t>ED 12</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1012</a:t>
                      </a:r>
                    </a:p>
                  </a:txBody>
                  <a:tcPr marL="0" marR="0" marT="0" marB="0" anchor="ctr"/>
                </a:tc>
                <a:extLst>
                  <a:ext uri="{0D108BD9-81ED-4DB2-BD59-A6C34878D82A}">
                    <a16:rowId xmlns:a16="http://schemas.microsoft.com/office/drawing/2014/main" val="2263647325"/>
                  </a:ext>
                </a:extLst>
              </a:tr>
              <a:tr h="303957">
                <a:tc>
                  <a:txBody>
                    <a:bodyPr/>
                    <a:lstStyle/>
                    <a:p>
                      <a:pPr algn="ctr" fontAlgn="b"/>
                      <a:r>
                        <a:rPr lang="en-US" sz="1600" b="0" i="0" u="none" strike="noStrike">
                          <a:solidFill>
                            <a:srgbClr val="000000"/>
                          </a:solidFill>
                          <a:effectLst/>
                          <a:latin typeface="Calibri" panose="020F0502020204030204" pitchFamily="34" charset="0"/>
                        </a:rPr>
                        <a:t>ED 13</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1013</a:t>
                      </a:r>
                    </a:p>
                  </a:txBody>
                  <a:tcPr marL="0" marR="0" marT="0" marB="0" anchor="ctr"/>
                </a:tc>
                <a:extLst>
                  <a:ext uri="{0D108BD9-81ED-4DB2-BD59-A6C34878D82A}">
                    <a16:rowId xmlns:a16="http://schemas.microsoft.com/office/drawing/2014/main" val="3277698827"/>
                  </a:ext>
                </a:extLst>
              </a:tr>
              <a:tr h="303957">
                <a:tc>
                  <a:txBody>
                    <a:bodyPr/>
                    <a:lstStyle/>
                    <a:p>
                      <a:pPr algn="ctr" fontAlgn="b"/>
                      <a:r>
                        <a:rPr lang="en-US" sz="1600" b="0" i="0" u="none" strike="noStrike">
                          <a:solidFill>
                            <a:srgbClr val="000000"/>
                          </a:solidFill>
                          <a:effectLst/>
                          <a:latin typeface="Calibri" panose="020F0502020204030204" pitchFamily="34" charset="0"/>
                        </a:rPr>
                        <a:t>ED 14</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1014</a:t>
                      </a:r>
                    </a:p>
                  </a:txBody>
                  <a:tcPr marL="0" marR="0" marT="0" marB="0" anchor="ctr"/>
                </a:tc>
                <a:extLst>
                  <a:ext uri="{0D108BD9-81ED-4DB2-BD59-A6C34878D82A}">
                    <a16:rowId xmlns:a16="http://schemas.microsoft.com/office/drawing/2014/main" val="1594284825"/>
                  </a:ext>
                </a:extLst>
              </a:tr>
              <a:tr h="303957">
                <a:tc>
                  <a:txBody>
                    <a:bodyPr/>
                    <a:lstStyle/>
                    <a:p>
                      <a:pPr algn="ctr" fontAlgn="b"/>
                      <a:r>
                        <a:rPr lang="en-US" sz="1600" b="0" i="0" u="none" strike="noStrike">
                          <a:solidFill>
                            <a:srgbClr val="000000"/>
                          </a:solidFill>
                          <a:effectLst/>
                          <a:latin typeface="Calibri" panose="020F0502020204030204" pitchFamily="34" charset="0"/>
                        </a:rPr>
                        <a:t>ED 15</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1015</a:t>
                      </a:r>
                    </a:p>
                  </a:txBody>
                  <a:tcPr marL="0" marR="0" marT="0" marB="0" anchor="ctr"/>
                </a:tc>
                <a:extLst>
                  <a:ext uri="{0D108BD9-81ED-4DB2-BD59-A6C34878D82A}">
                    <a16:rowId xmlns:a16="http://schemas.microsoft.com/office/drawing/2014/main" val="1557193643"/>
                  </a:ext>
                </a:extLst>
              </a:tr>
              <a:tr h="303957">
                <a:tc>
                  <a:txBody>
                    <a:bodyPr/>
                    <a:lstStyle/>
                    <a:p>
                      <a:pPr algn="ctr" fontAlgn="b"/>
                      <a:r>
                        <a:rPr lang="en-US" sz="1600" b="0" i="0" u="none" strike="noStrike">
                          <a:solidFill>
                            <a:srgbClr val="000000"/>
                          </a:solidFill>
                          <a:effectLst/>
                          <a:latin typeface="Calibri" panose="020F0502020204030204" pitchFamily="34" charset="0"/>
                        </a:rPr>
                        <a:t>ED 16</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1016</a:t>
                      </a:r>
                    </a:p>
                  </a:txBody>
                  <a:tcPr marL="0" marR="0" marT="0" marB="0" anchor="ctr"/>
                </a:tc>
                <a:extLst>
                  <a:ext uri="{0D108BD9-81ED-4DB2-BD59-A6C34878D82A}">
                    <a16:rowId xmlns:a16="http://schemas.microsoft.com/office/drawing/2014/main" val="17703012"/>
                  </a:ext>
                </a:extLst>
              </a:tr>
              <a:tr h="303957">
                <a:tc>
                  <a:txBody>
                    <a:bodyPr/>
                    <a:lstStyle/>
                    <a:p>
                      <a:pPr algn="ctr" fontAlgn="b"/>
                      <a:r>
                        <a:rPr lang="en-US" sz="1600" b="0" i="0" u="none" strike="noStrike" dirty="0">
                          <a:solidFill>
                            <a:srgbClr val="000000"/>
                          </a:solidFill>
                          <a:effectLst/>
                          <a:latin typeface="Calibri" panose="020F0502020204030204" pitchFamily="34" charset="0"/>
                        </a:rPr>
                        <a:t>Triage 1</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10002</a:t>
                      </a:r>
                    </a:p>
                  </a:txBody>
                  <a:tcPr marL="0" marR="0" marT="0" marB="0" anchor="ctr"/>
                </a:tc>
                <a:extLst>
                  <a:ext uri="{0D108BD9-81ED-4DB2-BD59-A6C34878D82A}">
                    <a16:rowId xmlns:a16="http://schemas.microsoft.com/office/drawing/2014/main" val="2995061887"/>
                  </a:ext>
                </a:extLst>
              </a:tr>
              <a:tr h="303957">
                <a:tc>
                  <a:txBody>
                    <a:bodyPr/>
                    <a:lstStyle/>
                    <a:p>
                      <a:pPr algn="ctr" fontAlgn="b"/>
                      <a:r>
                        <a:rPr lang="en-US" sz="1600" b="0" i="0" u="none" strike="noStrike" dirty="0">
                          <a:solidFill>
                            <a:srgbClr val="000000"/>
                          </a:solidFill>
                          <a:effectLst/>
                          <a:latin typeface="Calibri" panose="020F0502020204030204" pitchFamily="34" charset="0"/>
                        </a:rPr>
                        <a:t>Triage 2</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10001</a:t>
                      </a:r>
                    </a:p>
                  </a:txBody>
                  <a:tcPr marL="0" marR="0" marT="0" marB="0" anchor="ctr"/>
                </a:tc>
                <a:extLst>
                  <a:ext uri="{0D108BD9-81ED-4DB2-BD59-A6C34878D82A}">
                    <a16:rowId xmlns:a16="http://schemas.microsoft.com/office/drawing/2014/main" val="362014069"/>
                  </a:ext>
                </a:extLst>
              </a:tr>
            </a:tbl>
          </a:graphicData>
        </a:graphic>
      </p:graphicFrame>
    </p:spTree>
    <p:extLst>
      <p:ext uri="{BB962C8B-B14F-4D97-AF65-F5344CB8AC3E}">
        <p14:creationId xmlns:p14="http://schemas.microsoft.com/office/powerpoint/2010/main" val="397807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83AB47-3CE9-45BA-BADA-8DDF5B5FD607}"/>
              </a:ext>
            </a:extLst>
          </p:cNvPr>
          <p:cNvPicPr>
            <a:picLocks noChangeAspect="1"/>
          </p:cNvPicPr>
          <p:nvPr/>
        </p:nvPicPr>
        <p:blipFill>
          <a:blip r:embed="rId2"/>
          <a:stretch>
            <a:fillRect/>
          </a:stretch>
        </p:blipFill>
        <p:spPr>
          <a:xfrm>
            <a:off x="136478" y="550509"/>
            <a:ext cx="2506638" cy="2322063"/>
          </a:xfrm>
          <a:prstGeom prst="rect">
            <a:avLst/>
          </a:prstGeom>
        </p:spPr>
      </p:pic>
      <p:pic>
        <p:nvPicPr>
          <p:cNvPr id="7" name="Picture 6">
            <a:extLst>
              <a:ext uri="{FF2B5EF4-FFF2-40B4-BE49-F238E27FC236}">
                <a16:creationId xmlns:a16="http://schemas.microsoft.com/office/drawing/2014/main" id="{54FB81F8-B48A-482A-A88C-183AC8DB7C5F}"/>
              </a:ext>
            </a:extLst>
          </p:cNvPr>
          <p:cNvPicPr>
            <a:picLocks noChangeAspect="1"/>
          </p:cNvPicPr>
          <p:nvPr/>
        </p:nvPicPr>
        <p:blipFill>
          <a:blip r:embed="rId3"/>
          <a:stretch>
            <a:fillRect/>
          </a:stretch>
        </p:blipFill>
        <p:spPr>
          <a:xfrm>
            <a:off x="1150961" y="758034"/>
            <a:ext cx="1141863" cy="891605"/>
          </a:xfrm>
          <a:prstGeom prst="rect">
            <a:avLst/>
          </a:prstGeom>
        </p:spPr>
      </p:pic>
      <p:sp>
        <p:nvSpPr>
          <p:cNvPr id="8" name="TextBox 7">
            <a:extLst>
              <a:ext uri="{FF2B5EF4-FFF2-40B4-BE49-F238E27FC236}">
                <a16:creationId xmlns:a16="http://schemas.microsoft.com/office/drawing/2014/main" id="{11849282-086F-4A47-B4A9-1EE964D8198A}"/>
              </a:ext>
            </a:extLst>
          </p:cNvPr>
          <p:cNvSpPr txBox="1"/>
          <p:nvPr/>
        </p:nvSpPr>
        <p:spPr>
          <a:xfrm>
            <a:off x="2678093" y="141960"/>
            <a:ext cx="4173940"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station allows for two way communication between caregiver and patient. The console has custom functions assigned to it, they are located at the bottom of the LCD Screen and are grouped in segments of four. The functions not displayed can be selected by toggling the left and right menu scroll keys.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0C27ED6-DB8A-4511-B6CF-4162E20BCAD2}"/>
              </a:ext>
            </a:extLst>
          </p:cNvPr>
          <p:cNvSpPr txBox="1"/>
          <p:nvPr/>
        </p:nvSpPr>
        <p:spPr>
          <a:xfrm>
            <a:off x="2684060" y="1341862"/>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Selecto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 Use these keys to select a line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5188E1A-9584-40A0-BBFC-558CEB6162C5}"/>
              </a:ext>
            </a:extLst>
          </p:cNvPr>
          <p:cNvPicPr>
            <a:picLocks noChangeAspect="1"/>
          </p:cNvPicPr>
          <p:nvPr/>
        </p:nvPicPr>
        <p:blipFill>
          <a:blip r:embed="rId4"/>
          <a:stretch>
            <a:fillRect/>
          </a:stretch>
        </p:blipFill>
        <p:spPr>
          <a:xfrm rot="541957">
            <a:off x="2235632" y="998120"/>
            <a:ext cx="557543" cy="434512"/>
          </a:xfrm>
          <a:prstGeom prst="rect">
            <a:avLst/>
          </a:prstGeom>
        </p:spPr>
      </p:pic>
      <p:sp>
        <p:nvSpPr>
          <p:cNvPr id="14" name="TextBox 13">
            <a:extLst>
              <a:ext uri="{FF2B5EF4-FFF2-40B4-BE49-F238E27FC236}">
                <a16:creationId xmlns:a16="http://schemas.microsoft.com/office/drawing/2014/main" id="{42440EA5-F78A-427A-8F40-A0AF84071176}"/>
              </a:ext>
            </a:extLst>
          </p:cNvPr>
          <p:cNvSpPr txBox="1"/>
          <p:nvPr/>
        </p:nvSpPr>
        <p:spPr>
          <a:xfrm>
            <a:off x="2684060" y="1606233"/>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stacked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A341708F-7F6B-42E9-9DD2-BB223F466D8C}"/>
              </a:ext>
            </a:extLst>
          </p:cNvPr>
          <p:cNvPicPr>
            <a:picLocks noChangeAspect="1"/>
          </p:cNvPicPr>
          <p:nvPr/>
        </p:nvPicPr>
        <p:blipFill>
          <a:blip r:embed="rId5"/>
          <a:stretch>
            <a:fillRect/>
          </a:stretch>
        </p:blipFill>
        <p:spPr>
          <a:xfrm rot="1190844">
            <a:off x="2321306" y="1449799"/>
            <a:ext cx="477520" cy="199560"/>
          </a:xfrm>
          <a:prstGeom prst="rect">
            <a:avLst/>
          </a:prstGeom>
        </p:spPr>
      </p:pic>
      <p:sp>
        <p:nvSpPr>
          <p:cNvPr id="18" name="TextBox 17">
            <a:extLst>
              <a:ext uri="{FF2B5EF4-FFF2-40B4-BE49-F238E27FC236}">
                <a16:creationId xmlns:a16="http://schemas.microsoft.com/office/drawing/2014/main" id="{F56D394C-FDC1-4D3B-AB57-DB3C02596A0A}"/>
              </a:ext>
            </a:extLst>
          </p:cNvPr>
          <p:cNvSpPr txBox="1"/>
          <p:nvPr/>
        </p:nvSpPr>
        <p:spPr>
          <a:xfrm>
            <a:off x="2684060" y="2069789"/>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Display</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Displays current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26553712-8375-43CE-998C-F69FA45802E1}"/>
              </a:ext>
            </a:extLst>
          </p:cNvPr>
          <p:cNvPicPr>
            <a:picLocks noChangeAspect="1"/>
          </p:cNvPicPr>
          <p:nvPr/>
        </p:nvPicPr>
        <p:blipFill>
          <a:blip r:embed="rId6"/>
          <a:stretch>
            <a:fillRect/>
          </a:stretch>
        </p:blipFill>
        <p:spPr>
          <a:xfrm rot="1023275">
            <a:off x="1512992" y="1179297"/>
            <a:ext cx="1387475" cy="809625"/>
          </a:xfrm>
          <a:prstGeom prst="rect">
            <a:avLst/>
          </a:prstGeom>
        </p:spPr>
      </p:pic>
      <p:sp>
        <p:nvSpPr>
          <p:cNvPr id="22" name="TextBox 21">
            <a:extLst>
              <a:ext uri="{FF2B5EF4-FFF2-40B4-BE49-F238E27FC236}">
                <a16:creationId xmlns:a16="http://schemas.microsoft.com/office/drawing/2014/main" id="{6D7CC905-DA38-4A5D-9F51-AF7D0EF3B289}"/>
              </a:ext>
            </a:extLst>
          </p:cNvPr>
          <p:cNvSpPr txBox="1"/>
          <p:nvPr/>
        </p:nvSpPr>
        <p:spPr>
          <a:xfrm>
            <a:off x="2684060" y="234243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Function Selector Keys: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Use these keys to select the custom function above the key.</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7913512E-48D1-4378-A99C-EB0E391CA5B1}"/>
              </a:ext>
            </a:extLst>
          </p:cNvPr>
          <p:cNvPicPr>
            <a:picLocks noChangeAspect="1"/>
          </p:cNvPicPr>
          <p:nvPr/>
        </p:nvPicPr>
        <p:blipFill>
          <a:blip r:embed="rId7"/>
          <a:stretch>
            <a:fillRect/>
          </a:stretch>
        </p:blipFill>
        <p:spPr>
          <a:xfrm rot="1348559">
            <a:off x="1994184" y="1818734"/>
            <a:ext cx="879760" cy="537441"/>
          </a:xfrm>
          <a:prstGeom prst="rect">
            <a:avLst/>
          </a:prstGeom>
        </p:spPr>
      </p:pic>
      <p:sp>
        <p:nvSpPr>
          <p:cNvPr id="26" name="TextBox 25">
            <a:extLst>
              <a:ext uri="{FF2B5EF4-FFF2-40B4-BE49-F238E27FC236}">
                <a16:creationId xmlns:a16="http://schemas.microsoft.com/office/drawing/2014/main" id="{B5354074-947E-4CE8-9B9A-702FDFDAAF05}"/>
              </a:ext>
            </a:extLst>
          </p:cNvPr>
          <p:cNvSpPr txBox="1"/>
          <p:nvPr/>
        </p:nvSpPr>
        <p:spPr>
          <a:xfrm>
            <a:off x="2684060" y="283990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Menu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custom functions. (in groups of 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A3DB630C-9CD4-47A6-B63D-BD33CEE455D8}"/>
              </a:ext>
            </a:extLst>
          </p:cNvPr>
          <p:cNvPicPr>
            <a:picLocks noChangeAspect="1"/>
          </p:cNvPicPr>
          <p:nvPr/>
        </p:nvPicPr>
        <p:blipFill>
          <a:blip r:embed="rId8"/>
          <a:stretch>
            <a:fillRect/>
          </a:stretch>
        </p:blipFill>
        <p:spPr>
          <a:xfrm rot="920771">
            <a:off x="1480111" y="1929392"/>
            <a:ext cx="1418260" cy="873592"/>
          </a:xfrm>
          <a:prstGeom prst="rect">
            <a:avLst/>
          </a:prstGeom>
        </p:spPr>
      </p:pic>
      <p:sp>
        <p:nvSpPr>
          <p:cNvPr id="29" name="TextBox 28">
            <a:extLst>
              <a:ext uri="{FF2B5EF4-FFF2-40B4-BE49-F238E27FC236}">
                <a16:creationId xmlns:a16="http://schemas.microsoft.com/office/drawing/2014/main" id="{5DB7390A-E153-4EC5-AE18-81589A7E1A20}"/>
              </a:ext>
            </a:extLst>
          </p:cNvPr>
          <p:cNvSpPr txBox="1"/>
          <p:nvPr/>
        </p:nvSpPr>
        <p:spPr>
          <a:xfrm>
            <a:off x="136478" y="134159"/>
            <a:ext cx="2506638" cy="400110"/>
          </a:xfrm>
          <a:prstGeom prst="rect">
            <a:avLst/>
          </a:prstGeom>
          <a:noFill/>
        </p:spPr>
        <p:txBody>
          <a:bodyPr wrap="square" rtlCol="0" anchor="ctr">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Nurse Console: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03EA0C28-F5F1-4860-BE75-1C9FEB0E0BC8}"/>
              </a:ext>
            </a:extLst>
          </p:cNvPr>
          <p:cNvSpPr txBox="1"/>
          <p:nvPr/>
        </p:nvSpPr>
        <p:spPr>
          <a:xfrm>
            <a:off x="472811" y="3728204"/>
            <a:ext cx="8950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1</a:t>
            </a:r>
          </a:p>
        </p:txBody>
      </p:sp>
      <p:sp>
        <p:nvSpPr>
          <p:cNvPr id="31" name="Rectangle 30">
            <a:extLst>
              <a:ext uri="{FF2B5EF4-FFF2-40B4-BE49-F238E27FC236}">
                <a16:creationId xmlns:a16="http://schemas.microsoft.com/office/drawing/2014/main" id="{1AAED506-9F6B-4E80-9D66-3F4002BEEBDC}"/>
              </a:ext>
            </a:extLst>
          </p:cNvPr>
          <p:cNvSpPr/>
          <p:nvPr/>
        </p:nvSpPr>
        <p:spPr>
          <a:xfrm>
            <a:off x="1378424" y="3517094"/>
            <a:ext cx="914400" cy="5804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RN</a:t>
            </a:r>
          </a:p>
        </p:txBody>
      </p:sp>
      <p:sp>
        <p:nvSpPr>
          <p:cNvPr id="32" name="Rectangle 31">
            <a:extLst>
              <a:ext uri="{FF2B5EF4-FFF2-40B4-BE49-F238E27FC236}">
                <a16:creationId xmlns:a16="http://schemas.microsoft.com/office/drawing/2014/main" id="{EFA209CA-1361-4012-BC72-2F959C548B5A}"/>
              </a:ext>
            </a:extLst>
          </p:cNvPr>
          <p:cNvSpPr/>
          <p:nvPr/>
        </p:nvSpPr>
        <p:spPr>
          <a:xfrm>
            <a:off x="4494048" y="3519321"/>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Night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Tones</a:t>
            </a:r>
          </a:p>
        </p:txBody>
      </p:sp>
      <p:sp>
        <p:nvSpPr>
          <p:cNvPr id="35" name="Rectangle 34">
            <a:extLst>
              <a:ext uri="{FF2B5EF4-FFF2-40B4-BE49-F238E27FC236}">
                <a16:creationId xmlns:a16="http://schemas.microsoft.com/office/drawing/2014/main" id="{1BD02BD6-C3AE-472C-B1D0-00277AE49ED1}"/>
              </a:ext>
            </a:extLst>
          </p:cNvPr>
          <p:cNvSpPr/>
          <p:nvPr/>
        </p:nvSpPr>
        <p:spPr>
          <a:xfrm>
            <a:off x="2434064" y="3529251"/>
            <a:ext cx="914400" cy="568286"/>
          </a:xfrm>
          <a:prstGeom prst="rect">
            <a:avLst/>
          </a:prstGeom>
          <a:solidFill>
            <a:srgbClr val="EF8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CNA</a:t>
            </a:r>
          </a:p>
        </p:txBody>
      </p:sp>
      <p:sp>
        <p:nvSpPr>
          <p:cNvPr id="36" name="Rectangle 35">
            <a:extLst>
              <a:ext uri="{FF2B5EF4-FFF2-40B4-BE49-F238E27FC236}">
                <a16:creationId xmlns:a16="http://schemas.microsoft.com/office/drawing/2014/main" id="{ADD2957A-76DD-40C3-AAC5-8105C22038B9}"/>
              </a:ext>
            </a:extLst>
          </p:cNvPr>
          <p:cNvSpPr/>
          <p:nvPr/>
        </p:nvSpPr>
        <p:spPr>
          <a:xfrm>
            <a:off x="3446993" y="3519087"/>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Mute Tones</a:t>
            </a:r>
          </a:p>
        </p:txBody>
      </p:sp>
      <p:sp>
        <p:nvSpPr>
          <p:cNvPr id="37" name="Rectangle 36">
            <a:extLst>
              <a:ext uri="{FF2B5EF4-FFF2-40B4-BE49-F238E27FC236}">
                <a16:creationId xmlns:a16="http://schemas.microsoft.com/office/drawing/2014/main" id="{1540C0BA-5034-4BF3-BD29-D47A60CFDACD}"/>
              </a:ext>
            </a:extLst>
          </p:cNvPr>
          <p:cNvSpPr/>
          <p:nvPr/>
        </p:nvSpPr>
        <p:spPr>
          <a:xfrm>
            <a:off x="3429000" y="5746532"/>
            <a:ext cx="914400" cy="56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All Page</a:t>
            </a:r>
          </a:p>
        </p:txBody>
      </p:sp>
      <p:sp>
        <p:nvSpPr>
          <p:cNvPr id="38" name="Rectangle 37">
            <a:extLst>
              <a:ext uri="{FF2B5EF4-FFF2-40B4-BE49-F238E27FC236}">
                <a16:creationId xmlns:a16="http://schemas.microsoft.com/office/drawing/2014/main" id="{87EE91E8-CBE9-4F7A-BD48-04253DF1CD04}"/>
              </a:ext>
            </a:extLst>
          </p:cNvPr>
          <p:cNvSpPr/>
          <p:nvPr/>
        </p:nvSpPr>
        <p:spPr>
          <a:xfrm>
            <a:off x="137842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39" name="Rectangle 38">
            <a:extLst>
              <a:ext uri="{FF2B5EF4-FFF2-40B4-BE49-F238E27FC236}">
                <a16:creationId xmlns:a16="http://schemas.microsoft.com/office/drawing/2014/main" id="{FA44E1B1-F16B-4B0A-8521-A291CE2A181C}"/>
              </a:ext>
            </a:extLst>
          </p:cNvPr>
          <p:cNvSpPr/>
          <p:nvPr/>
        </p:nvSpPr>
        <p:spPr>
          <a:xfrm>
            <a:off x="4494048" y="5746532"/>
            <a:ext cx="914400" cy="56175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Privacy</a:t>
            </a:r>
          </a:p>
        </p:txBody>
      </p:sp>
      <p:sp>
        <p:nvSpPr>
          <p:cNvPr id="40" name="Rectangle 39">
            <a:extLst>
              <a:ext uri="{FF2B5EF4-FFF2-40B4-BE49-F238E27FC236}">
                <a16:creationId xmlns:a16="http://schemas.microsoft.com/office/drawing/2014/main" id="{1A7A62B8-8867-4719-9A9D-F4BFA55E368B}"/>
              </a:ext>
            </a:extLst>
          </p:cNvPr>
          <p:cNvSpPr/>
          <p:nvPr/>
        </p:nvSpPr>
        <p:spPr>
          <a:xfrm>
            <a:off x="243406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2" name="TextBox 1">
            <a:extLst>
              <a:ext uri="{FF2B5EF4-FFF2-40B4-BE49-F238E27FC236}">
                <a16:creationId xmlns:a16="http://schemas.microsoft.com/office/drawing/2014/main" id="{5FA72914-6C97-425E-A439-C2F8A2D4405E}"/>
              </a:ext>
            </a:extLst>
          </p:cNvPr>
          <p:cNvSpPr txBox="1"/>
          <p:nvPr/>
        </p:nvSpPr>
        <p:spPr>
          <a:xfrm>
            <a:off x="1305014" y="4099529"/>
            <a:ext cx="5214893"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Need RN/</a:t>
            </a:r>
            <a:r>
              <a:rPr kumimoji="0" lang="en-US" sz="1400" b="1" i="0" u="none" strike="noStrike" kern="1200" cap="none" spc="0" normalizeH="0" baseline="0" noProof="0" dirty="0">
                <a:ln>
                  <a:noFill/>
                </a:ln>
                <a:solidFill>
                  <a:schemeClr val="accent2"/>
                </a:solidFill>
                <a:effectLst/>
                <a:uLnTx/>
                <a:uFillTx/>
                <a:latin typeface="Calibri" panose="020F0502020204030204" pitchFamily="34" charset="0"/>
                <a:ea typeface="+mn-ea"/>
                <a:cs typeface="+mn-cs"/>
              </a:rPr>
              <a:t>CNA</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Sends a service request to the RN or LPN assigned to that room by lighting the corridor light above door and sending notification to wireless phone (if applicable.)</a:t>
            </a:r>
            <a:endPar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endParaRPr>
          </a:p>
          <a:p>
            <a:r>
              <a:rPr lang="en-US" sz="1400" b="1" dirty="0">
                <a:solidFill>
                  <a:srgbClr val="5880B3"/>
                </a:solidFill>
                <a:latin typeface="Calibri" panose="020F0502020204030204" pitchFamily="34" charset="0"/>
              </a:rPr>
              <a:t>Mute Tones</a:t>
            </a:r>
            <a:r>
              <a:rPr lang="en-US" sz="1400" b="1" dirty="0">
                <a:solidFill>
                  <a:srgbClr val="000000"/>
                </a:solidFill>
                <a:latin typeface="Calibri" panose="020F0502020204030204" pitchFamily="34" charset="0"/>
              </a:rPr>
              <a:t>: </a:t>
            </a:r>
            <a:r>
              <a:rPr lang="en-US" sz="1400" dirty="0">
                <a:solidFill>
                  <a:srgbClr val="000000"/>
                </a:solidFill>
                <a:latin typeface="Calibri" panose="020F0502020204030204" pitchFamily="34" charset="0"/>
              </a:rPr>
              <a:t>Mutes call tones for 60 seconds, or until another call comes in.</a:t>
            </a:r>
            <a:endParaRPr lang="en-US" sz="12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rPr>
              <a:t>Night Tones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Reduces call tone volume by half, with the exceptions of Staff Assist and Code Blue.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TextBox 2">
            <a:extLst>
              <a:ext uri="{FF2B5EF4-FFF2-40B4-BE49-F238E27FC236}">
                <a16:creationId xmlns:a16="http://schemas.microsoft.com/office/drawing/2014/main" id="{01F6211E-A0E8-4D53-A9A4-7E11E3DF4071}"/>
              </a:ext>
            </a:extLst>
          </p:cNvPr>
          <p:cNvSpPr txBox="1"/>
          <p:nvPr/>
        </p:nvSpPr>
        <p:spPr>
          <a:xfrm>
            <a:off x="474098" y="5938955"/>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2</a:t>
            </a:r>
          </a:p>
        </p:txBody>
      </p:sp>
      <p:sp>
        <p:nvSpPr>
          <p:cNvPr id="4" name="TextBox 3">
            <a:extLst>
              <a:ext uri="{FF2B5EF4-FFF2-40B4-BE49-F238E27FC236}">
                <a16:creationId xmlns:a16="http://schemas.microsoft.com/office/drawing/2014/main" id="{2CEEDFC0-B540-4A00-BD0E-0076840B1CE5}"/>
              </a:ext>
            </a:extLst>
          </p:cNvPr>
          <p:cNvSpPr txBox="1"/>
          <p:nvPr/>
        </p:nvSpPr>
        <p:spPr>
          <a:xfrm>
            <a:off x="1388498" y="6336887"/>
            <a:ext cx="5177330"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CC99"/>
                </a:solidFill>
                <a:effectLst/>
                <a:uLnTx/>
                <a:uFillTx/>
                <a:latin typeface="Calibri" panose="020F0502020204030204" pitchFamily="34" charset="0"/>
                <a:ea typeface="+mn-ea"/>
                <a:cs typeface="+mn-cs"/>
              </a:rPr>
              <a:t>Vol+ / Vol-</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Changes the volume of the patient station.</a:t>
            </a:r>
            <a:endPar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All Page</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Pages all nurse call audio devices.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mn-ea"/>
                <a:cs typeface="+mn-cs"/>
              </a:rPr>
              <a:t>Privacy</a:t>
            </a:r>
            <a:r>
              <a:rPr kumimoji="0" lang="en-US" sz="1400" b="1" i="0" u="none" strike="noStrike" kern="1200" cap="none" spc="0" normalizeH="0" baseline="0" noProof="0" dirty="0">
                <a:ln>
                  <a:noFill/>
                </a:ln>
                <a:solidFill>
                  <a:srgbClr val="F0BF76"/>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HIPPA requirement. Mutes sound coming from pillow speaker. To set a room to Privacy, you first enter the Dial number then push the Privacy button (See reverse side for instructions.)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912ECE-3A4D-4411-B028-AE97DA8D163E}"/>
              </a:ext>
            </a:extLst>
          </p:cNvPr>
          <p:cNvSpPr txBox="1"/>
          <p:nvPr/>
        </p:nvSpPr>
        <p:spPr>
          <a:xfrm>
            <a:off x="474098" y="7541386"/>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3</a:t>
            </a:r>
          </a:p>
        </p:txBody>
      </p:sp>
      <p:sp>
        <p:nvSpPr>
          <p:cNvPr id="19" name="Rectangle 18">
            <a:extLst>
              <a:ext uri="{FF2B5EF4-FFF2-40B4-BE49-F238E27FC236}">
                <a16:creationId xmlns:a16="http://schemas.microsoft.com/office/drawing/2014/main" id="{0440DC4B-CAAB-4F89-9555-B99C556A662D}"/>
              </a:ext>
            </a:extLst>
          </p:cNvPr>
          <p:cNvSpPr/>
          <p:nvPr/>
        </p:nvSpPr>
        <p:spPr>
          <a:xfrm>
            <a:off x="1382110" y="7479000"/>
            <a:ext cx="914400" cy="490680"/>
          </a:xfrm>
          <a:prstGeom prst="rect">
            <a:avLst/>
          </a:prstGeom>
          <a:solidFill>
            <a:srgbClr val="FF0000"/>
          </a:solid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1" name="Rectangle 20">
            <a:extLst>
              <a:ext uri="{FF2B5EF4-FFF2-40B4-BE49-F238E27FC236}">
                <a16:creationId xmlns:a16="http://schemas.microsoft.com/office/drawing/2014/main" id="{52FA79E0-9633-4F2D-9583-BFCD06B41E03}"/>
              </a:ext>
            </a:extLst>
          </p:cNvPr>
          <p:cNvSpPr/>
          <p:nvPr/>
        </p:nvSpPr>
        <p:spPr>
          <a:xfrm>
            <a:off x="2301611" y="7480712"/>
            <a:ext cx="914400" cy="490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3" name="Rectangle 22">
            <a:extLst>
              <a:ext uri="{FF2B5EF4-FFF2-40B4-BE49-F238E27FC236}">
                <a16:creationId xmlns:a16="http://schemas.microsoft.com/office/drawing/2014/main" id="{8BA38016-1AE7-45A6-91AE-2FF502D63599}"/>
              </a:ext>
            </a:extLst>
          </p:cNvPr>
          <p:cNvSpPr/>
          <p:nvPr/>
        </p:nvSpPr>
        <p:spPr>
          <a:xfrm>
            <a:off x="4636675" y="7473019"/>
            <a:ext cx="914400" cy="509323"/>
          </a:xfrm>
          <a:prstGeom prst="rect">
            <a:avLst/>
          </a:prstGeom>
          <a:solidFill>
            <a:srgbClr val="00B050"/>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5" name="Rectangle 24">
            <a:extLst>
              <a:ext uri="{FF2B5EF4-FFF2-40B4-BE49-F238E27FC236}">
                <a16:creationId xmlns:a16="http://schemas.microsoft.com/office/drawing/2014/main" id="{D9A1D73A-E4AD-4CFA-87AE-B6799015EA4B}"/>
              </a:ext>
            </a:extLst>
          </p:cNvPr>
          <p:cNvSpPr/>
          <p:nvPr/>
        </p:nvSpPr>
        <p:spPr>
          <a:xfrm>
            <a:off x="3697743" y="7473019"/>
            <a:ext cx="914400" cy="5224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7" name="TextBox 26">
            <a:extLst>
              <a:ext uri="{FF2B5EF4-FFF2-40B4-BE49-F238E27FC236}">
                <a16:creationId xmlns:a16="http://schemas.microsoft.com/office/drawing/2014/main" id="{56F290A0-5B0C-4225-8F14-B1931C018248}"/>
              </a:ext>
            </a:extLst>
          </p:cNvPr>
          <p:cNvSpPr txBox="1"/>
          <p:nvPr/>
        </p:nvSpPr>
        <p:spPr>
          <a:xfrm>
            <a:off x="743804" y="8751783"/>
            <a:ext cx="601050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Delay On</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Off</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Delay should be on when wireless phones are in use and appropriately assigned.  Turn delay off when needed. i.e. network down, phones down, assignments incomplete etc.</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DF407175-8AED-4D71-B611-8B24ACE718B4}"/>
              </a:ext>
            </a:extLst>
          </p:cNvPr>
          <p:cNvSpPr txBox="1"/>
          <p:nvPr/>
        </p:nvSpPr>
        <p:spPr>
          <a:xfrm>
            <a:off x="1070517" y="7982342"/>
            <a:ext cx="2359643"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Off: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 NO delay. All calls ring immediately to console</a:t>
            </a:r>
          </a:p>
        </p:txBody>
      </p:sp>
      <p:sp>
        <p:nvSpPr>
          <p:cNvPr id="42" name="TextBox 41">
            <a:extLst>
              <a:ext uri="{FF2B5EF4-FFF2-40B4-BE49-F238E27FC236}">
                <a16:creationId xmlns:a16="http://schemas.microsoft.com/office/drawing/2014/main" id="{3B295BFD-273C-4E08-9626-A1367275DBE9}"/>
              </a:ext>
            </a:extLst>
          </p:cNvPr>
          <p:cNvSpPr txBox="1"/>
          <p:nvPr/>
        </p:nvSpPr>
        <p:spPr>
          <a:xfrm>
            <a:off x="3439289" y="7982342"/>
            <a:ext cx="2674907"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On:</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DELAY PATIENT</a:t>
            </a:r>
          </a:p>
        </p:txBody>
      </p:sp>
    </p:spTree>
    <p:extLst>
      <p:ext uri="{BB962C8B-B14F-4D97-AF65-F5344CB8AC3E}">
        <p14:creationId xmlns:p14="http://schemas.microsoft.com/office/powerpoint/2010/main" val="381789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310E-21EE-4807-9CC2-28C10B2C36BA}"/>
              </a:ext>
            </a:extLst>
          </p:cNvPr>
          <p:cNvSpPr>
            <a:spLocks noGrp="1"/>
          </p:cNvSpPr>
          <p:nvPr>
            <p:ph type="ctrTitle"/>
          </p:nvPr>
        </p:nvSpPr>
        <p:spPr>
          <a:xfrm>
            <a:off x="2410538" y="122833"/>
            <a:ext cx="2036931" cy="641444"/>
          </a:xfrm>
        </p:spPr>
        <p:txBody>
          <a:bodyPr anchor="t">
            <a:noAutofit/>
          </a:bodyPr>
          <a:lstStyle/>
          <a:p>
            <a:r>
              <a:rPr lang="en-US" sz="1800" b="1" u="sng" dirty="0"/>
              <a:t>UNIT</a:t>
            </a:r>
            <a:br>
              <a:rPr lang="en-US" sz="1800" b="1" u="sng" dirty="0"/>
            </a:br>
            <a:r>
              <a:rPr lang="en-US" sz="1800" b="1" u="sng" dirty="0"/>
              <a:t>Imaging</a:t>
            </a:r>
            <a:br>
              <a:rPr lang="en-US" sz="2400" b="1" u="sng" dirty="0"/>
            </a:br>
            <a:endParaRPr lang="en-US" sz="2400" b="1" u="sng" dirty="0"/>
          </a:p>
        </p:txBody>
      </p:sp>
      <p:sp>
        <p:nvSpPr>
          <p:cNvPr id="3" name="Subtitle 2">
            <a:extLst>
              <a:ext uri="{FF2B5EF4-FFF2-40B4-BE49-F238E27FC236}">
                <a16:creationId xmlns:a16="http://schemas.microsoft.com/office/drawing/2014/main" id="{EFDF3B2A-9A23-4432-BC5D-0213AC1BE4B8}"/>
              </a:ext>
            </a:extLst>
          </p:cNvPr>
          <p:cNvSpPr>
            <a:spLocks noGrp="1"/>
          </p:cNvSpPr>
          <p:nvPr>
            <p:ph type="subTitle" idx="1"/>
          </p:nvPr>
        </p:nvSpPr>
        <p:spPr>
          <a:xfrm>
            <a:off x="1881962" y="866552"/>
            <a:ext cx="4976037" cy="8208335"/>
          </a:xfrm>
        </p:spPr>
        <p:txBody>
          <a:bodyPr>
            <a:noAutofit/>
          </a:bodyPr>
          <a:lstStyle/>
          <a:p>
            <a:pPr algn="l"/>
            <a:r>
              <a:rPr lang="en-US" sz="1200" b="1" u="sng" dirty="0">
                <a:solidFill>
                  <a:srgbClr val="FF0000"/>
                </a:solidFill>
                <a:latin typeface="Calibri" panose="020F0502020204030204" pitchFamily="34" charset="0"/>
              </a:rPr>
              <a:t>To Dial a Patient Room From the Console:</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Dial the room number on the keypad.</a:t>
            </a:r>
          </a:p>
          <a:p>
            <a:pPr algn="l"/>
            <a:r>
              <a:rPr lang="en-US" sz="1200" dirty="0">
                <a:solidFill>
                  <a:srgbClr val="000000"/>
                </a:solidFill>
                <a:latin typeface="Calibri" panose="020F0502020204030204" pitchFamily="34" charset="0"/>
              </a:rPr>
              <a:t>2. Lift the Handset.</a:t>
            </a:r>
          </a:p>
          <a:p>
            <a:pPr algn="l"/>
            <a:r>
              <a:rPr lang="en-US" sz="1200" dirty="0">
                <a:solidFill>
                  <a:srgbClr val="000000"/>
                </a:solidFill>
                <a:latin typeface="Calibri" panose="020F0502020204030204" pitchFamily="34" charset="0"/>
              </a:rPr>
              <a:t>3. Converse with the patient.</a:t>
            </a:r>
          </a:p>
          <a:p>
            <a:pPr algn="l"/>
            <a:r>
              <a:rPr lang="en-US" sz="1200" dirty="0">
                <a:solidFill>
                  <a:srgbClr val="000000"/>
                </a:solidFill>
                <a:latin typeface="Calibri" panose="020F0502020204030204" pitchFamily="34" charset="0"/>
              </a:rPr>
              <a:t>4. Hang up to end the call or you can push the cancel button on the console.</a:t>
            </a:r>
          </a:p>
          <a:p>
            <a:pPr algn="l"/>
            <a:r>
              <a:rPr lang="en-US" sz="1200" b="1" u="sng" dirty="0">
                <a:solidFill>
                  <a:srgbClr val="FF0000"/>
                </a:solidFill>
                <a:latin typeface="Calibri" panose="020F0502020204030204" pitchFamily="34" charset="0"/>
              </a:rPr>
              <a:t>To Answer Calls at the Console:</a:t>
            </a:r>
            <a:endParaRPr lang="en-US" sz="1200" dirty="0">
              <a:solidFill>
                <a:srgbClr val="000000"/>
              </a:solidFill>
              <a:latin typeface="Calibri" panose="020F0502020204030204" pitchFamily="34" charset="0"/>
            </a:endParaRPr>
          </a:p>
          <a:p>
            <a:pPr marL="171455" indent="-171455" algn="l">
              <a:lnSpc>
                <a:spcPct val="100000"/>
              </a:lnSpc>
              <a:buAutoNum type="arabicPeriod"/>
            </a:pPr>
            <a:r>
              <a:rPr lang="en-US" sz="1200" dirty="0">
                <a:solidFill>
                  <a:srgbClr val="000000"/>
                </a:solidFill>
                <a:latin typeface="Calibri" panose="020F0502020204030204" pitchFamily="34" charset="0"/>
              </a:rPr>
              <a:t>When the console tones, lift the handset.</a:t>
            </a:r>
          </a:p>
          <a:p>
            <a:pPr algn="l">
              <a:lnSpc>
                <a:spcPct val="100000"/>
              </a:lnSpc>
            </a:pPr>
            <a:r>
              <a:rPr lang="en-US" sz="1200" dirty="0">
                <a:solidFill>
                  <a:srgbClr val="000000"/>
                </a:solidFill>
                <a:latin typeface="Calibri" panose="020F0502020204030204" pitchFamily="34" charset="0"/>
              </a:rPr>
              <a:t>2. Converse with the patient. </a:t>
            </a:r>
          </a:p>
          <a:p>
            <a:pPr algn="l">
              <a:lnSpc>
                <a:spcPct val="100000"/>
              </a:lnSpc>
            </a:pPr>
            <a:r>
              <a:rPr lang="en-US" sz="1200" dirty="0">
                <a:solidFill>
                  <a:srgbClr val="000000"/>
                </a:solidFill>
                <a:latin typeface="Calibri" panose="020F0502020204030204" pitchFamily="34" charset="0"/>
              </a:rPr>
              <a:t>3. Hang up to end the call or you can push the cancel button on the console.</a:t>
            </a:r>
            <a:endParaRPr lang="en-US" sz="1200" dirty="0"/>
          </a:p>
          <a:p>
            <a:pPr algn="l"/>
            <a:r>
              <a:rPr lang="en-US" sz="1200" b="1" u="sng" dirty="0">
                <a:solidFill>
                  <a:srgbClr val="FF0000"/>
                </a:solidFill>
                <a:latin typeface="Calibri" panose="020F0502020204030204" pitchFamily="34" charset="0"/>
              </a:rPr>
              <a:t>To Set a Service at the Console:</a:t>
            </a:r>
            <a:endParaRPr lang="en-US" sz="1200" dirty="0">
              <a:solidFill>
                <a:srgbClr val="FF0000"/>
              </a:solidFill>
              <a:latin typeface="Calibri" panose="020F0502020204030204" pitchFamily="34" charset="0"/>
            </a:endParaRPr>
          </a:p>
          <a:p>
            <a:pPr algn="l"/>
            <a:r>
              <a:rPr lang="en-US" sz="1200" b="1" dirty="0">
                <a:solidFill>
                  <a:srgbClr val="000000"/>
                </a:solidFill>
                <a:latin typeface="Calibri" panose="020F0502020204030204" pitchFamily="34" charset="0"/>
              </a:rPr>
              <a:t>To Dispatch Staff After Receiving Call From Patient</a:t>
            </a:r>
          </a:p>
          <a:p>
            <a:pPr algn="l"/>
            <a:r>
              <a:rPr lang="en-US" sz="1200" dirty="0">
                <a:solidFill>
                  <a:srgbClr val="000000"/>
                </a:solidFill>
                <a:latin typeface="Calibri" panose="020F0502020204030204" pitchFamily="34" charset="0"/>
              </a:rPr>
              <a:t>1.  Answer patient call as described. Do not hang up.</a:t>
            </a:r>
          </a:p>
          <a:p>
            <a:pPr algn="l"/>
            <a:r>
              <a:rPr lang="en-US" sz="1200" dirty="0">
                <a:solidFill>
                  <a:srgbClr val="000000"/>
                </a:solidFill>
                <a:latin typeface="Calibri" panose="020F0502020204030204" pitchFamily="34" charset="0"/>
              </a:rPr>
              <a:t>2. Select need RN or Need PCA on the console and then hang up.</a:t>
            </a:r>
          </a:p>
          <a:p>
            <a:pPr algn="l"/>
            <a:r>
              <a:rPr lang="en-US" sz="1200" dirty="0">
                <a:solidFill>
                  <a:srgbClr val="000000"/>
                </a:solidFill>
                <a:latin typeface="Calibri" panose="020F0502020204030204" pitchFamily="34" charset="0"/>
              </a:rPr>
              <a:t>3. The corridor light above the room will flash the appropriate color for the service requested.</a:t>
            </a:r>
          </a:p>
          <a:p>
            <a:pPr algn="l"/>
            <a:r>
              <a:rPr lang="en-US" sz="1200" dirty="0">
                <a:solidFill>
                  <a:srgbClr val="000000"/>
                </a:solidFill>
                <a:latin typeface="Calibri" panose="020F0502020204030204" pitchFamily="34" charset="0"/>
              </a:rPr>
              <a:t>4. The service request will remain in the system until the caregiver hits the cancel button on the patient station.</a:t>
            </a:r>
          </a:p>
          <a:p>
            <a:pPr algn="l"/>
            <a:r>
              <a:rPr lang="en-US" sz="1200" b="1" dirty="0">
                <a:solidFill>
                  <a:srgbClr val="000000"/>
                </a:solidFill>
                <a:latin typeface="Calibri" panose="020F0502020204030204" pitchFamily="34" charset="0"/>
              </a:rPr>
              <a:t>To Dispatch Staff without a Patient Call</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Pick up the handset and dial the room number.  </a:t>
            </a:r>
            <a:r>
              <a:rPr lang="en-US" sz="1200" b="1" dirty="0">
                <a:solidFill>
                  <a:srgbClr val="FF0000"/>
                </a:solidFill>
                <a:latin typeface="Calibri" panose="020F0502020204030204" pitchFamily="34" charset="0"/>
              </a:rPr>
              <a:t>NOTE:</a:t>
            </a:r>
            <a:r>
              <a:rPr lang="en-US" sz="1200" dirty="0">
                <a:solidFill>
                  <a:srgbClr val="000000"/>
                </a:solidFill>
                <a:latin typeface="Calibri" panose="020F0502020204030204" pitchFamily="34" charset="0"/>
              </a:rPr>
              <a:t> This will open voice path to the room. The patient will be able to hear you.</a:t>
            </a:r>
          </a:p>
          <a:p>
            <a:pPr algn="l"/>
            <a:r>
              <a:rPr lang="en-US" sz="1200" dirty="0">
                <a:solidFill>
                  <a:srgbClr val="000000"/>
                </a:solidFill>
                <a:latin typeface="Calibri" panose="020F0502020204030204" pitchFamily="34" charset="0"/>
              </a:rPr>
              <a:t>2. Select need RN or Need PCT on the console and then hang up.</a:t>
            </a:r>
          </a:p>
          <a:p>
            <a:pPr algn="l"/>
            <a:r>
              <a:rPr lang="en-US" sz="1200" dirty="0">
                <a:solidFill>
                  <a:srgbClr val="000000"/>
                </a:solidFill>
                <a:latin typeface="Calibri" panose="020F0502020204030204" pitchFamily="34" charset="0"/>
              </a:rPr>
              <a:t>3. The corridor light above the room will flash the all appropriate color for the service requested.</a:t>
            </a:r>
          </a:p>
          <a:p>
            <a:pPr algn="l"/>
            <a:r>
              <a:rPr lang="en-US" sz="1200" dirty="0">
                <a:solidFill>
                  <a:srgbClr val="000000"/>
                </a:solidFill>
                <a:latin typeface="Calibri" panose="020F0502020204030204" pitchFamily="34" charset="0"/>
              </a:rPr>
              <a:t>4. The service request will remain active in the system until the caregiver hits cancel button on the patient station.</a:t>
            </a:r>
          </a:p>
          <a:p>
            <a:pPr algn="l"/>
            <a:r>
              <a:rPr lang="en-US" sz="1200" b="1" u="sng" dirty="0">
                <a:solidFill>
                  <a:srgbClr val="FF0000"/>
                </a:solidFill>
                <a:latin typeface="Calibri" panose="020F0502020204030204" pitchFamily="34" charset="0"/>
              </a:rPr>
              <a:t>To Set Privacy or Monitor:</a:t>
            </a:r>
          </a:p>
          <a:p>
            <a:pPr algn="l"/>
            <a:r>
              <a:rPr lang="en-US" sz="1200" dirty="0">
                <a:solidFill>
                  <a:srgbClr val="000000"/>
                </a:solidFill>
                <a:latin typeface="Calibri" panose="020F0502020204030204" pitchFamily="34" charset="0"/>
              </a:rPr>
              <a:t>The privacy function will allow you to disable audio from the patient room out to the nurse station. This can be used if there is a need for a conversation to take place in the patient room and will ensure that no one can be listening in through the nurse call system. </a:t>
            </a:r>
          </a:p>
          <a:p>
            <a:pPr algn="l"/>
            <a:r>
              <a:rPr lang="en-US" sz="1200" dirty="0">
                <a:solidFill>
                  <a:srgbClr val="000000"/>
                </a:solidFill>
                <a:latin typeface="Calibri" panose="020F0502020204030204" pitchFamily="34" charset="0"/>
              </a:rPr>
              <a:t>To enable privacy enter the “dial number” of the room you want in privacy and press the “Privacy” button. You will see the room status change to “Privacy”. </a:t>
            </a:r>
          </a:p>
          <a:p>
            <a:pPr algn="l"/>
            <a:r>
              <a:rPr lang="en-US" sz="1200" dirty="0">
                <a:solidFill>
                  <a:srgbClr val="000000"/>
                </a:solidFill>
                <a:latin typeface="Calibri" panose="020F0502020204030204" pitchFamily="34" charset="0"/>
              </a:rPr>
              <a:t>To remove privacy, enter the “dial number” of the room and press “Privacy”. You will see the room status change again. </a:t>
            </a:r>
          </a:p>
          <a:p>
            <a:pPr algn="l"/>
            <a:endParaRPr lang="en-US" sz="1200" dirty="0"/>
          </a:p>
        </p:txBody>
      </p:sp>
      <p:pic>
        <p:nvPicPr>
          <p:cNvPr id="5" name="Picture 4">
            <a:extLst>
              <a:ext uri="{FF2B5EF4-FFF2-40B4-BE49-F238E27FC236}">
                <a16:creationId xmlns:a16="http://schemas.microsoft.com/office/drawing/2014/main" id="{5B9EAD1D-2430-47E3-AB5C-93708D1DF4D4}"/>
              </a:ext>
            </a:extLst>
          </p:cNvPr>
          <p:cNvPicPr>
            <a:picLocks noChangeAspect="1"/>
          </p:cNvPicPr>
          <p:nvPr/>
        </p:nvPicPr>
        <p:blipFill>
          <a:blip r:embed="rId2"/>
          <a:stretch>
            <a:fillRect/>
          </a:stretch>
        </p:blipFill>
        <p:spPr>
          <a:xfrm>
            <a:off x="144911" y="122833"/>
            <a:ext cx="1481870" cy="641444"/>
          </a:xfrm>
          <a:prstGeom prst="rect">
            <a:avLst/>
          </a:prstGeom>
        </p:spPr>
      </p:pic>
      <p:pic>
        <p:nvPicPr>
          <p:cNvPr id="7" name="Picture 6">
            <a:extLst>
              <a:ext uri="{FF2B5EF4-FFF2-40B4-BE49-F238E27FC236}">
                <a16:creationId xmlns:a16="http://schemas.microsoft.com/office/drawing/2014/main" id="{239D02D2-A522-4B4E-8B62-5C2FBC431948}"/>
              </a:ext>
            </a:extLst>
          </p:cNvPr>
          <p:cNvPicPr>
            <a:picLocks noChangeAspect="1"/>
          </p:cNvPicPr>
          <p:nvPr/>
        </p:nvPicPr>
        <p:blipFill>
          <a:blip r:embed="rId3"/>
          <a:stretch>
            <a:fillRect/>
          </a:stretch>
        </p:blipFill>
        <p:spPr>
          <a:xfrm>
            <a:off x="5805487" y="122833"/>
            <a:ext cx="1052513" cy="531020"/>
          </a:xfrm>
          <a:prstGeom prst="rect">
            <a:avLst/>
          </a:prstGeom>
        </p:spPr>
      </p:pic>
      <p:graphicFrame>
        <p:nvGraphicFramePr>
          <p:cNvPr id="10" name="Table 10">
            <a:extLst>
              <a:ext uri="{FF2B5EF4-FFF2-40B4-BE49-F238E27FC236}">
                <a16:creationId xmlns:a16="http://schemas.microsoft.com/office/drawing/2014/main" id="{DB77652F-E1E0-4FD9-AB6F-D92F5CE3F380}"/>
              </a:ext>
            </a:extLst>
          </p:cNvPr>
          <p:cNvGraphicFramePr>
            <a:graphicFrameLocks noGrp="1"/>
          </p:cNvGraphicFramePr>
          <p:nvPr>
            <p:extLst>
              <p:ext uri="{D42A27DB-BD31-4B8C-83A1-F6EECF244321}">
                <p14:modId xmlns:p14="http://schemas.microsoft.com/office/powerpoint/2010/main" val="2557047694"/>
              </p:ext>
            </p:extLst>
          </p:nvPr>
        </p:nvGraphicFramePr>
        <p:xfrm>
          <a:off x="154172" y="929514"/>
          <a:ext cx="1520456" cy="1413114"/>
        </p:xfrm>
        <a:graphic>
          <a:graphicData uri="http://schemas.openxmlformats.org/drawingml/2006/table">
            <a:tbl>
              <a:tblPr firstRow="1" bandRow="1">
                <a:tableStyleId>{5C22544A-7EE6-4342-B048-85BDC9FD1C3A}</a:tableStyleId>
              </a:tblPr>
              <a:tblGrid>
                <a:gridCol w="874528">
                  <a:extLst>
                    <a:ext uri="{9D8B030D-6E8A-4147-A177-3AD203B41FA5}">
                      <a16:colId xmlns:a16="http://schemas.microsoft.com/office/drawing/2014/main" val="1863119884"/>
                    </a:ext>
                  </a:extLst>
                </a:gridCol>
                <a:gridCol w="645928">
                  <a:extLst>
                    <a:ext uri="{9D8B030D-6E8A-4147-A177-3AD203B41FA5}">
                      <a16:colId xmlns:a16="http://schemas.microsoft.com/office/drawing/2014/main" val="1357751720"/>
                    </a:ext>
                  </a:extLst>
                </a:gridCol>
              </a:tblGrid>
              <a:tr h="694854">
                <a:tc>
                  <a:txBody>
                    <a:bodyPr/>
                    <a:lstStyle/>
                    <a:p>
                      <a:pPr algn="ctr"/>
                      <a:r>
                        <a:rPr lang="en-US" sz="1400" dirty="0"/>
                        <a:t>Room #</a:t>
                      </a:r>
                    </a:p>
                  </a:txBody>
                  <a:tcPr anchor="ctr"/>
                </a:tc>
                <a:tc>
                  <a:txBody>
                    <a:bodyPr/>
                    <a:lstStyle/>
                    <a:p>
                      <a:pPr algn="ctr"/>
                      <a:r>
                        <a:rPr lang="en-US" dirty="0"/>
                        <a:t>Dial #</a:t>
                      </a:r>
                    </a:p>
                  </a:txBody>
                  <a:tcPr anchor="ctr"/>
                </a:tc>
                <a:extLst>
                  <a:ext uri="{0D108BD9-81ED-4DB2-BD59-A6C34878D82A}">
                    <a16:rowId xmlns:a16="http://schemas.microsoft.com/office/drawing/2014/main" val="574707832"/>
                  </a:ext>
                </a:extLst>
              </a:tr>
              <a:tr h="359130">
                <a:tc>
                  <a:txBody>
                    <a:bodyPr/>
                    <a:lstStyle/>
                    <a:p>
                      <a:pPr algn="ctr" fontAlgn="b"/>
                      <a:r>
                        <a:rPr lang="en-US" sz="1400" b="0" i="0" u="none" strike="noStrike" dirty="0">
                          <a:solidFill>
                            <a:srgbClr val="000000"/>
                          </a:solidFill>
                          <a:effectLst/>
                          <a:latin typeface="Calibri" panose="020F0502020204030204" pitchFamily="34" charset="0"/>
                        </a:rPr>
                        <a:t>Ultrasound</a:t>
                      </a:r>
                    </a:p>
                  </a:txBody>
                  <a:tcPr marL="0" marR="0" marT="0" marB="0" anchor="ctr"/>
                </a:tc>
                <a:tc>
                  <a:txBody>
                    <a:bodyPr/>
                    <a:lstStyle/>
                    <a:p>
                      <a:pPr algn="ctr" fontAlgn="b"/>
                      <a:r>
                        <a:rPr lang="en-US" sz="1400" b="0" i="0" u="none" strike="noStrike" dirty="0">
                          <a:solidFill>
                            <a:srgbClr val="000000"/>
                          </a:solidFill>
                          <a:effectLst/>
                          <a:latin typeface="Calibri" panose="020F0502020204030204" pitchFamily="34" charset="0"/>
                        </a:rPr>
                        <a:t>1108</a:t>
                      </a:r>
                    </a:p>
                  </a:txBody>
                  <a:tcPr marL="0" marR="0" marT="0" marB="0" anchor="ctr"/>
                </a:tc>
                <a:extLst>
                  <a:ext uri="{0D108BD9-81ED-4DB2-BD59-A6C34878D82A}">
                    <a16:rowId xmlns:a16="http://schemas.microsoft.com/office/drawing/2014/main" val="2620584987"/>
                  </a:ext>
                </a:extLst>
              </a:tr>
              <a:tr h="359130">
                <a:tc>
                  <a:txBody>
                    <a:bodyPr/>
                    <a:lstStyle/>
                    <a:p>
                      <a:pPr algn="ctr" fontAlgn="b"/>
                      <a:r>
                        <a:rPr lang="en-US" sz="1400" b="0" i="0" u="none" strike="noStrike" dirty="0">
                          <a:solidFill>
                            <a:srgbClr val="000000"/>
                          </a:solidFill>
                          <a:effectLst/>
                          <a:latin typeface="Calibri" panose="020F0502020204030204" pitchFamily="34" charset="0"/>
                        </a:rPr>
                        <a:t>MRI </a:t>
                      </a:r>
                      <a:r>
                        <a:rPr lang="en-US" sz="1400" b="0" i="0" u="none" strike="noStrike" dirty="0" err="1">
                          <a:solidFill>
                            <a:srgbClr val="000000"/>
                          </a:solidFill>
                          <a:effectLst/>
                          <a:latin typeface="Calibri" panose="020F0502020204030204" pitchFamily="34" charset="0"/>
                        </a:rPr>
                        <a:t>Scrn</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400" b="0" i="0" u="none" strike="noStrike" dirty="0">
                          <a:solidFill>
                            <a:srgbClr val="000000"/>
                          </a:solidFill>
                          <a:effectLst/>
                          <a:latin typeface="Calibri" panose="020F0502020204030204" pitchFamily="34" charset="0"/>
                        </a:rPr>
                        <a:t>1304</a:t>
                      </a:r>
                    </a:p>
                  </a:txBody>
                  <a:tcPr marL="0" marR="0" marT="0" marB="0" anchor="ctr"/>
                </a:tc>
                <a:extLst>
                  <a:ext uri="{0D108BD9-81ED-4DB2-BD59-A6C34878D82A}">
                    <a16:rowId xmlns:a16="http://schemas.microsoft.com/office/drawing/2014/main" val="1462388119"/>
                  </a:ext>
                </a:extLst>
              </a:tr>
            </a:tbl>
          </a:graphicData>
        </a:graphic>
      </p:graphicFrame>
    </p:spTree>
    <p:extLst>
      <p:ext uri="{BB962C8B-B14F-4D97-AF65-F5344CB8AC3E}">
        <p14:creationId xmlns:p14="http://schemas.microsoft.com/office/powerpoint/2010/main" val="15205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83AB47-3CE9-45BA-BADA-8DDF5B5FD607}"/>
              </a:ext>
            </a:extLst>
          </p:cNvPr>
          <p:cNvPicPr>
            <a:picLocks noChangeAspect="1"/>
          </p:cNvPicPr>
          <p:nvPr/>
        </p:nvPicPr>
        <p:blipFill>
          <a:blip r:embed="rId2"/>
          <a:stretch>
            <a:fillRect/>
          </a:stretch>
        </p:blipFill>
        <p:spPr>
          <a:xfrm>
            <a:off x="136478" y="550509"/>
            <a:ext cx="2506638" cy="2322063"/>
          </a:xfrm>
          <a:prstGeom prst="rect">
            <a:avLst/>
          </a:prstGeom>
        </p:spPr>
      </p:pic>
      <p:pic>
        <p:nvPicPr>
          <p:cNvPr id="7" name="Picture 6">
            <a:extLst>
              <a:ext uri="{FF2B5EF4-FFF2-40B4-BE49-F238E27FC236}">
                <a16:creationId xmlns:a16="http://schemas.microsoft.com/office/drawing/2014/main" id="{54FB81F8-B48A-482A-A88C-183AC8DB7C5F}"/>
              </a:ext>
            </a:extLst>
          </p:cNvPr>
          <p:cNvPicPr>
            <a:picLocks noChangeAspect="1"/>
          </p:cNvPicPr>
          <p:nvPr/>
        </p:nvPicPr>
        <p:blipFill>
          <a:blip r:embed="rId3"/>
          <a:stretch>
            <a:fillRect/>
          </a:stretch>
        </p:blipFill>
        <p:spPr>
          <a:xfrm>
            <a:off x="1150961" y="758034"/>
            <a:ext cx="1141863" cy="891605"/>
          </a:xfrm>
          <a:prstGeom prst="rect">
            <a:avLst/>
          </a:prstGeom>
        </p:spPr>
      </p:pic>
      <p:sp>
        <p:nvSpPr>
          <p:cNvPr id="8" name="TextBox 7">
            <a:extLst>
              <a:ext uri="{FF2B5EF4-FFF2-40B4-BE49-F238E27FC236}">
                <a16:creationId xmlns:a16="http://schemas.microsoft.com/office/drawing/2014/main" id="{11849282-086F-4A47-B4A9-1EE964D8198A}"/>
              </a:ext>
            </a:extLst>
          </p:cNvPr>
          <p:cNvSpPr txBox="1"/>
          <p:nvPr/>
        </p:nvSpPr>
        <p:spPr>
          <a:xfrm>
            <a:off x="2678093" y="141960"/>
            <a:ext cx="4173940"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station allows for two way communication between caregiver and patient. The console has custom functions assigned to it, they are located at the bottom of the LCD Screen and are grouped in segments of four. The functions not displayed can be selected by toggling the left and right menu scroll keys.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0C27ED6-DB8A-4511-B6CF-4162E20BCAD2}"/>
              </a:ext>
            </a:extLst>
          </p:cNvPr>
          <p:cNvSpPr txBox="1"/>
          <p:nvPr/>
        </p:nvSpPr>
        <p:spPr>
          <a:xfrm>
            <a:off x="2684060" y="1341862"/>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Selecto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 Use these keys to select a line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5188E1A-9584-40A0-BBFC-558CEB6162C5}"/>
              </a:ext>
            </a:extLst>
          </p:cNvPr>
          <p:cNvPicPr>
            <a:picLocks noChangeAspect="1"/>
          </p:cNvPicPr>
          <p:nvPr/>
        </p:nvPicPr>
        <p:blipFill>
          <a:blip r:embed="rId4"/>
          <a:stretch>
            <a:fillRect/>
          </a:stretch>
        </p:blipFill>
        <p:spPr>
          <a:xfrm rot="541957">
            <a:off x="2235632" y="998120"/>
            <a:ext cx="557543" cy="434512"/>
          </a:xfrm>
          <a:prstGeom prst="rect">
            <a:avLst/>
          </a:prstGeom>
        </p:spPr>
      </p:pic>
      <p:sp>
        <p:nvSpPr>
          <p:cNvPr id="14" name="TextBox 13">
            <a:extLst>
              <a:ext uri="{FF2B5EF4-FFF2-40B4-BE49-F238E27FC236}">
                <a16:creationId xmlns:a16="http://schemas.microsoft.com/office/drawing/2014/main" id="{42440EA5-F78A-427A-8F40-A0AF84071176}"/>
              </a:ext>
            </a:extLst>
          </p:cNvPr>
          <p:cNvSpPr txBox="1"/>
          <p:nvPr/>
        </p:nvSpPr>
        <p:spPr>
          <a:xfrm>
            <a:off x="2684060" y="1606233"/>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stacked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A341708F-7F6B-42E9-9DD2-BB223F466D8C}"/>
              </a:ext>
            </a:extLst>
          </p:cNvPr>
          <p:cNvPicPr>
            <a:picLocks noChangeAspect="1"/>
          </p:cNvPicPr>
          <p:nvPr/>
        </p:nvPicPr>
        <p:blipFill>
          <a:blip r:embed="rId5"/>
          <a:stretch>
            <a:fillRect/>
          </a:stretch>
        </p:blipFill>
        <p:spPr>
          <a:xfrm rot="1190844">
            <a:off x="2321306" y="1449799"/>
            <a:ext cx="477520" cy="199560"/>
          </a:xfrm>
          <a:prstGeom prst="rect">
            <a:avLst/>
          </a:prstGeom>
        </p:spPr>
      </p:pic>
      <p:sp>
        <p:nvSpPr>
          <p:cNvPr id="18" name="TextBox 17">
            <a:extLst>
              <a:ext uri="{FF2B5EF4-FFF2-40B4-BE49-F238E27FC236}">
                <a16:creationId xmlns:a16="http://schemas.microsoft.com/office/drawing/2014/main" id="{F56D394C-FDC1-4D3B-AB57-DB3C02596A0A}"/>
              </a:ext>
            </a:extLst>
          </p:cNvPr>
          <p:cNvSpPr txBox="1"/>
          <p:nvPr/>
        </p:nvSpPr>
        <p:spPr>
          <a:xfrm>
            <a:off x="2684060" y="2069789"/>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Display</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Displays current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26553712-8375-43CE-998C-F69FA45802E1}"/>
              </a:ext>
            </a:extLst>
          </p:cNvPr>
          <p:cNvPicPr>
            <a:picLocks noChangeAspect="1"/>
          </p:cNvPicPr>
          <p:nvPr/>
        </p:nvPicPr>
        <p:blipFill>
          <a:blip r:embed="rId6"/>
          <a:stretch>
            <a:fillRect/>
          </a:stretch>
        </p:blipFill>
        <p:spPr>
          <a:xfrm rot="1023275">
            <a:off x="1512992" y="1179297"/>
            <a:ext cx="1387475" cy="809625"/>
          </a:xfrm>
          <a:prstGeom prst="rect">
            <a:avLst/>
          </a:prstGeom>
        </p:spPr>
      </p:pic>
      <p:sp>
        <p:nvSpPr>
          <p:cNvPr id="22" name="TextBox 21">
            <a:extLst>
              <a:ext uri="{FF2B5EF4-FFF2-40B4-BE49-F238E27FC236}">
                <a16:creationId xmlns:a16="http://schemas.microsoft.com/office/drawing/2014/main" id="{6D7CC905-DA38-4A5D-9F51-AF7D0EF3B289}"/>
              </a:ext>
            </a:extLst>
          </p:cNvPr>
          <p:cNvSpPr txBox="1"/>
          <p:nvPr/>
        </p:nvSpPr>
        <p:spPr>
          <a:xfrm>
            <a:off x="2684060" y="234243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Function Selector Keys: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Use these keys to select the custom function above the key.</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7913512E-48D1-4378-A99C-EB0E391CA5B1}"/>
              </a:ext>
            </a:extLst>
          </p:cNvPr>
          <p:cNvPicPr>
            <a:picLocks noChangeAspect="1"/>
          </p:cNvPicPr>
          <p:nvPr/>
        </p:nvPicPr>
        <p:blipFill>
          <a:blip r:embed="rId7"/>
          <a:stretch>
            <a:fillRect/>
          </a:stretch>
        </p:blipFill>
        <p:spPr>
          <a:xfrm rot="1348559">
            <a:off x="1994184" y="1818734"/>
            <a:ext cx="879760" cy="537441"/>
          </a:xfrm>
          <a:prstGeom prst="rect">
            <a:avLst/>
          </a:prstGeom>
        </p:spPr>
      </p:pic>
      <p:sp>
        <p:nvSpPr>
          <p:cNvPr id="26" name="TextBox 25">
            <a:extLst>
              <a:ext uri="{FF2B5EF4-FFF2-40B4-BE49-F238E27FC236}">
                <a16:creationId xmlns:a16="http://schemas.microsoft.com/office/drawing/2014/main" id="{B5354074-947E-4CE8-9B9A-702FDFDAAF05}"/>
              </a:ext>
            </a:extLst>
          </p:cNvPr>
          <p:cNvSpPr txBox="1"/>
          <p:nvPr/>
        </p:nvSpPr>
        <p:spPr>
          <a:xfrm>
            <a:off x="2684060" y="283990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Menu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custom functions. (in groups of 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A3DB630C-9CD4-47A6-B63D-BD33CEE455D8}"/>
              </a:ext>
            </a:extLst>
          </p:cNvPr>
          <p:cNvPicPr>
            <a:picLocks noChangeAspect="1"/>
          </p:cNvPicPr>
          <p:nvPr/>
        </p:nvPicPr>
        <p:blipFill>
          <a:blip r:embed="rId8"/>
          <a:stretch>
            <a:fillRect/>
          </a:stretch>
        </p:blipFill>
        <p:spPr>
          <a:xfrm rot="920771">
            <a:off x="1480111" y="1929392"/>
            <a:ext cx="1418260" cy="873592"/>
          </a:xfrm>
          <a:prstGeom prst="rect">
            <a:avLst/>
          </a:prstGeom>
        </p:spPr>
      </p:pic>
      <p:sp>
        <p:nvSpPr>
          <p:cNvPr id="29" name="TextBox 28">
            <a:extLst>
              <a:ext uri="{FF2B5EF4-FFF2-40B4-BE49-F238E27FC236}">
                <a16:creationId xmlns:a16="http://schemas.microsoft.com/office/drawing/2014/main" id="{5DB7390A-E153-4EC5-AE18-81589A7E1A20}"/>
              </a:ext>
            </a:extLst>
          </p:cNvPr>
          <p:cNvSpPr txBox="1"/>
          <p:nvPr/>
        </p:nvSpPr>
        <p:spPr>
          <a:xfrm>
            <a:off x="136478" y="134159"/>
            <a:ext cx="2506638" cy="400110"/>
          </a:xfrm>
          <a:prstGeom prst="rect">
            <a:avLst/>
          </a:prstGeom>
          <a:noFill/>
        </p:spPr>
        <p:txBody>
          <a:bodyPr wrap="square" rtlCol="0" anchor="ctr">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Nurse Console: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03EA0C28-F5F1-4860-BE75-1C9FEB0E0BC8}"/>
              </a:ext>
            </a:extLst>
          </p:cNvPr>
          <p:cNvSpPr txBox="1"/>
          <p:nvPr/>
        </p:nvSpPr>
        <p:spPr>
          <a:xfrm>
            <a:off x="472811" y="3728204"/>
            <a:ext cx="8950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1</a:t>
            </a:r>
          </a:p>
        </p:txBody>
      </p:sp>
      <p:sp>
        <p:nvSpPr>
          <p:cNvPr id="31" name="Rectangle 30">
            <a:extLst>
              <a:ext uri="{FF2B5EF4-FFF2-40B4-BE49-F238E27FC236}">
                <a16:creationId xmlns:a16="http://schemas.microsoft.com/office/drawing/2014/main" id="{1AAED506-9F6B-4E80-9D66-3F4002BEEBDC}"/>
              </a:ext>
            </a:extLst>
          </p:cNvPr>
          <p:cNvSpPr/>
          <p:nvPr/>
        </p:nvSpPr>
        <p:spPr>
          <a:xfrm>
            <a:off x="1378424" y="3517094"/>
            <a:ext cx="914400" cy="5804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RN</a:t>
            </a:r>
          </a:p>
        </p:txBody>
      </p:sp>
      <p:sp>
        <p:nvSpPr>
          <p:cNvPr id="32" name="Rectangle 31">
            <a:extLst>
              <a:ext uri="{FF2B5EF4-FFF2-40B4-BE49-F238E27FC236}">
                <a16:creationId xmlns:a16="http://schemas.microsoft.com/office/drawing/2014/main" id="{EFA209CA-1361-4012-BC72-2F959C548B5A}"/>
              </a:ext>
            </a:extLst>
          </p:cNvPr>
          <p:cNvSpPr/>
          <p:nvPr/>
        </p:nvSpPr>
        <p:spPr>
          <a:xfrm>
            <a:off x="4494048" y="3519321"/>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Night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Tones</a:t>
            </a:r>
          </a:p>
        </p:txBody>
      </p:sp>
      <p:sp>
        <p:nvSpPr>
          <p:cNvPr id="35" name="Rectangle 34">
            <a:extLst>
              <a:ext uri="{FF2B5EF4-FFF2-40B4-BE49-F238E27FC236}">
                <a16:creationId xmlns:a16="http://schemas.microsoft.com/office/drawing/2014/main" id="{1BD02BD6-C3AE-472C-B1D0-00277AE49ED1}"/>
              </a:ext>
            </a:extLst>
          </p:cNvPr>
          <p:cNvSpPr/>
          <p:nvPr/>
        </p:nvSpPr>
        <p:spPr>
          <a:xfrm>
            <a:off x="2434064" y="3529251"/>
            <a:ext cx="914400" cy="568286"/>
          </a:xfrm>
          <a:prstGeom prst="rect">
            <a:avLst/>
          </a:prstGeom>
          <a:solidFill>
            <a:srgbClr val="EF8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CNA</a:t>
            </a:r>
          </a:p>
        </p:txBody>
      </p:sp>
      <p:sp>
        <p:nvSpPr>
          <p:cNvPr id="36" name="Rectangle 35">
            <a:extLst>
              <a:ext uri="{FF2B5EF4-FFF2-40B4-BE49-F238E27FC236}">
                <a16:creationId xmlns:a16="http://schemas.microsoft.com/office/drawing/2014/main" id="{ADD2957A-76DD-40C3-AAC5-8105C22038B9}"/>
              </a:ext>
            </a:extLst>
          </p:cNvPr>
          <p:cNvSpPr/>
          <p:nvPr/>
        </p:nvSpPr>
        <p:spPr>
          <a:xfrm>
            <a:off x="3446993" y="3519087"/>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Mute Tones</a:t>
            </a:r>
          </a:p>
        </p:txBody>
      </p:sp>
      <p:sp>
        <p:nvSpPr>
          <p:cNvPr id="37" name="Rectangle 36">
            <a:extLst>
              <a:ext uri="{FF2B5EF4-FFF2-40B4-BE49-F238E27FC236}">
                <a16:creationId xmlns:a16="http://schemas.microsoft.com/office/drawing/2014/main" id="{1540C0BA-5034-4BF3-BD29-D47A60CFDACD}"/>
              </a:ext>
            </a:extLst>
          </p:cNvPr>
          <p:cNvSpPr/>
          <p:nvPr/>
        </p:nvSpPr>
        <p:spPr>
          <a:xfrm>
            <a:off x="3429000" y="5746532"/>
            <a:ext cx="914400" cy="56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All Page</a:t>
            </a:r>
          </a:p>
        </p:txBody>
      </p:sp>
      <p:sp>
        <p:nvSpPr>
          <p:cNvPr id="38" name="Rectangle 37">
            <a:extLst>
              <a:ext uri="{FF2B5EF4-FFF2-40B4-BE49-F238E27FC236}">
                <a16:creationId xmlns:a16="http://schemas.microsoft.com/office/drawing/2014/main" id="{87EE91E8-CBE9-4F7A-BD48-04253DF1CD04}"/>
              </a:ext>
            </a:extLst>
          </p:cNvPr>
          <p:cNvSpPr/>
          <p:nvPr/>
        </p:nvSpPr>
        <p:spPr>
          <a:xfrm>
            <a:off x="137842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39" name="Rectangle 38">
            <a:extLst>
              <a:ext uri="{FF2B5EF4-FFF2-40B4-BE49-F238E27FC236}">
                <a16:creationId xmlns:a16="http://schemas.microsoft.com/office/drawing/2014/main" id="{FA44E1B1-F16B-4B0A-8521-A291CE2A181C}"/>
              </a:ext>
            </a:extLst>
          </p:cNvPr>
          <p:cNvSpPr/>
          <p:nvPr/>
        </p:nvSpPr>
        <p:spPr>
          <a:xfrm>
            <a:off x="4494048" y="5746532"/>
            <a:ext cx="914400" cy="56175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Privacy</a:t>
            </a:r>
          </a:p>
        </p:txBody>
      </p:sp>
      <p:sp>
        <p:nvSpPr>
          <p:cNvPr id="40" name="Rectangle 39">
            <a:extLst>
              <a:ext uri="{FF2B5EF4-FFF2-40B4-BE49-F238E27FC236}">
                <a16:creationId xmlns:a16="http://schemas.microsoft.com/office/drawing/2014/main" id="{1A7A62B8-8867-4719-9A9D-F4BFA55E368B}"/>
              </a:ext>
            </a:extLst>
          </p:cNvPr>
          <p:cNvSpPr/>
          <p:nvPr/>
        </p:nvSpPr>
        <p:spPr>
          <a:xfrm>
            <a:off x="243406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2" name="TextBox 1">
            <a:extLst>
              <a:ext uri="{FF2B5EF4-FFF2-40B4-BE49-F238E27FC236}">
                <a16:creationId xmlns:a16="http://schemas.microsoft.com/office/drawing/2014/main" id="{5FA72914-6C97-425E-A439-C2F8A2D4405E}"/>
              </a:ext>
            </a:extLst>
          </p:cNvPr>
          <p:cNvSpPr txBox="1"/>
          <p:nvPr/>
        </p:nvSpPr>
        <p:spPr>
          <a:xfrm>
            <a:off x="1305014" y="4099529"/>
            <a:ext cx="5214893"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Need RN/</a:t>
            </a:r>
            <a:r>
              <a:rPr kumimoji="0" lang="en-US" sz="1400" b="1" i="0" u="none" strike="noStrike" kern="1200" cap="none" spc="0" normalizeH="0" baseline="0" noProof="0" dirty="0">
                <a:ln>
                  <a:noFill/>
                </a:ln>
                <a:solidFill>
                  <a:schemeClr val="accent2"/>
                </a:solidFill>
                <a:effectLst/>
                <a:uLnTx/>
                <a:uFillTx/>
                <a:latin typeface="Calibri" panose="020F0502020204030204" pitchFamily="34" charset="0"/>
                <a:ea typeface="+mn-ea"/>
                <a:cs typeface="+mn-cs"/>
              </a:rPr>
              <a:t>CNA</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Sends a service request to the RN or LPN assigned to that room by lighting the corridor light above door and sending notification to wireless phone (if applicable.)</a:t>
            </a:r>
            <a:endPar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endParaRPr>
          </a:p>
          <a:p>
            <a:r>
              <a:rPr lang="en-US" sz="1400" b="1" dirty="0">
                <a:solidFill>
                  <a:srgbClr val="5880B3"/>
                </a:solidFill>
                <a:latin typeface="Calibri" panose="020F0502020204030204" pitchFamily="34" charset="0"/>
              </a:rPr>
              <a:t>Mute Tones</a:t>
            </a:r>
            <a:r>
              <a:rPr lang="en-US" sz="1400" b="1" dirty="0">
                <a:solidFill>
                  <a:srgbClr val="000000"/>
                </a:solidFill>
                <a:latin typeface="Calibri" panose="020F0502020204030204" pitchFamily="34" charset="0"/>
              </a:rPr>
              <a:t>: </a:t>
            </a:r>
            <a:r>
              <a:rPr lang="en-US" sz="1400" dirty="0">
                <a:solidFill>
                  <a:srgbClr val="000000"/>
                </a:solidFill>
                <a:latin typeface="Calibri" panose="020F0502020204030204" pitchFamily="34" charset="0"/>
              </a:rPr>
              <a:t>Mutes call tones for 60 seconds, or until another call comes in.</a:t>
            </a:r>
            <a:endParaRPr lang="en-US" sz="12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rPr>
              <a:t>Night Tones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Reduces call tone volume by half, with the exceptions of Staff Assist and Code Blue.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TextBox 2">
            <a:extLst>
              <a:ext uri="{FF2B5EF4-FFF2-40B4-BE49-F238E27FC236}">
                <a16:creationId xmlns:a16="http://schemas.microsoft.com/office/drawing/2014/main" id="{01F6211E-A0E8-4D53-A9A4-7E11E3DF4071}"/>
              </a:ext>
            </a:extLst>
          </p:cNvPr>
          <p:cNvSpPr txBox="1"/>
          <p:nvPr/>
        </p:nvSpPr>
        <p:spPr>
          <a:xfrm>
            <a:off x="474098" y="5938955"/>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2</a:t>
            </a:r>
          </a:p>
        </p:txBody>
      </p:sp>
      <p:sp>
        <p:nvSpPr>
          <p:cNvPr id="4" name="TextBox 3">
            <a:extLst>
              <a:ext uri="{FF2B5EF4-FFF2-40B4-BE49-F238E27FC236}">
                <a16:creationId xmlns:a16="http://schemas.microsoft.com/office/drawing/2014/main" id="{2CEEDFC0-B540-4A00-BD0E-0076840B1CE5}"/>
              </a:ext>
            </a:extLst>
          </p:cNvPr>
          <p:cNvSpPr txBox="1"/>
          <p:nvPr/>
        </p:nvSpPr>
        <p:spPr>
          <a:xfrm>
            <a:off x="1388498" y="6336887"/>
            <a:ext cx="5177330"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CC99"/>
                </a:solidFill>
                <a:effectLst/>
                <a:uLnTx/>
                <a:uFillTx/>
                <a:latin typeface="Calibri" panose="020F0502020204030204" pitchFamily="34" charset="0"/>
                <a:ea typeface="+mn-ea"/>
                <a:cs typeface="+mn-cs"/>
              </a:rPr>
              <a:t>Vol+ / Vol-</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Changes the volume of the patient station.</a:t>
            </a:r>
            <a:endPar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All Page</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Pages all nurse call audio devices.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mn-ea"/>
                <a:cs typeface="+mn-cs"/>
              </a:rPr>
              <a:t>Privacy</a:t>
            </a:r>
            <a:r>
              <a:rPr kumimoji="0" lang="en-US" sz="1400" b="1" i="0" u="none" strike="noStrike" kern="1200" cap="none" spc="0" normalizeH="0" baseline="0" noProof="0" dirty="0">
                <a:ln>
                  <a:noFill/>
                </a:ln>
                <a:solidFill>
                  <a:srgbClr val="F0BF76"/>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HIPPA requirement. Mutes sound coming from pillow speaker. To set a room to Privacy, you first enter the Dial number then push the Privacy button (See reverse side for instructions.)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912ECE-3A4D-4411-B028-AE97DA8D163E}"/>
              </a:ext>
            </a:extLst>
          </p:cNvPr>
          <p:cNvSpPr txBox="1"/>
          <p:nvPr/>
        </p:nvSpPr>
        <p:spPr>
          <a:xfrm>
            <a:off x="474098" y="7541386"/>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3</a:t>
            </a:r>
          </a:p>
        </p:txBody>
      </p:sp>
      <p:sp>
        <p:nvSpPr>
          <p:cNvPr id="19" name="Rectangle 18">
            <a:extLst>
              <a:ext uri="{FF2B5EF4-FFF2-40B4-BE49-F238E27FC236}">
                <a16:creationId xmlns:a16="http://schemas.microsoft.com/office/drawing/2014/main" id="{0440DC4B-CAAB-4F89-9555-B99C556A662D}"/>
              </a:ext>
            </a:extLst>
          </p:cNvPr>
          <p:cNvSpPr/>
          <p:nvPr/>
        </p:nvSpPr>
        <p:spPr>
          <a:xfrm>
            <a:off x="1382110" y="7479000"/>
            <a:ext cx="914400" cy="490680"/>
          </a:xfrm>
          <a:prstGeom prst="rect">
            <a:avLst/>
          </a:prstGeom>
          <a:solidFill>
            <a:srgbClr val="FF0000"/>
          </a:solid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1" name="Rectangle 20">
            <a:extLst>
              <a:ext uri="{FF2B5EF4-FFF2-40B4-BE49-F238E27FC236}">
                <a16:creationId xmlns:a16="http://schemas.microsoft.com/office/drawing/2014/main" id="{52FA79E0-9633-4F2D-9583-BFCD06B41E03}"/>
              </a:ext>
            </a:extLst>
          </p:cNvPr>
          <p:cNvSpPr/>
          <p:nvPr/>
        </p:nvSpPr>
        <p:spPr>
          <a:xfrm>
            <a:off x="2301611" y="7480712"/>
            <a:ext cx="914400" cy="490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3" name="Rectangle 22">
            <a:extLst>
              <a:ext uri="{FF2B5EF4-FFF2-40B4-BE49-F238E27FC236}">
                <a16:creationId xmlns:a16="http://schemas.microsoft.com/office/drawing/2014/main" id="{8BA38016-1AE7-45A6-91AE-2FF502D63599}"/>
              </a:ext>
            </a:extLst>
          </p:cNvPr>
          <p:cNvSpPr/>
          <p:nvPr/>
        </p:nvSpPr>
        <p:spPr>
          <a:xfrm>
            <a:off x="4636675" y="7473019"/>
            <a:ext cx="914400" cy="509323"/>
          </a:xfrm>
          <a:prstGeom prst="rect">
            <a:avLst/>
          </a:prstGeom>
          <a:solidFill>
            <a:srgbClr val="00B050"/>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5" name="Rectangle 24">
            <a:extLst>
              <a:ext uri="{FF2B5EF4-FFF2-40B4-BE49-F238E27FC236}">
                <a16:creationId xmlns:a16="http://schemas.microsoft.com/office/drawing/2014/main" id="{D9A1D73A-E4AD-4CFA-87AE-B6799015EA4B}"/>
              </a:ext>
            </a:extLst>
          </p:cNvPr>
          <p:cNvSpPr/>
          <p:nvPr/>
        </p:nvSpPr>
        <p:spPr>
          <a:xfrm>
            <a:off x="3697743" y="7473019"/>
            <a:ext cx="914400" cy="5224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7" name="TextBox 26">
            <a:extLst>
              <a:ext uri="{FF2B5EF4-FFF2-40B4-BE49-F238E27FC236}">
                <a16:creationId xmlns:a16="http://schemas.microsoft.com/office/drawing/2014/main" id="{56F290A0-5B0C-4225-8F14-B1931C018248}"/>
              </a:ext>
            </a:extLst>
          </p:cNvPr>
          <p:cNvSpPr txBox="1"/>
          <p:nvPr/>
        </p:nvSpPr>
        <p:spPr>
          <a:xfrm>
            <a:off x="743804" y="8751783"/>
            <a:ext cx="601050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Delay On</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Off</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Delay should be on when wireless phones are in use and appropriately assigned.  Turn delay off when needed. i.e. network down, phones down, assignments incomplete etc.</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DF407175-8AED-4D71-B611-8B24ACE718B4}"/>
              </a:ext>
            </a:extLst>
          </p:cNvPr>
          <p:cNvSpPr txBox="1"/>
          <p:nvPr/>
        </p:nvSpPr>
        <p:spPr>
          <a:xfrm>
            <a:off x="1070517" y="7982342"/>
            <a:ext cx="2359643"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Off: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 NO delay. All calls ring immediately to console</a:t>
            </a:r>
          </a:p>
        </p:txBody>
      </p:sp>
      <p:sp>
        <p:nvSpPr>
          <p:cNvPr id="42" name="TextBox 41">
            <a:extLst>
              <a:ext uri="{FF2B5EF4-FFF2-40B4-BE49-F238E27FC236}">
                <a16:creationId xmlns:a16="http://schemas.microsoft.com/office/drawing/2014/main" id="{3B295BFD-273C-4E08-9626-A1367275DBE9}"/>
              </a:ext>
            </a:extLst>
          </p:cNvPr>
          <p:cNvSpPr txBox="1"/>
          <p:nvPr/>
        </p:nvSpPr>
        <p:spPr>
          <a:xfrm>
            <a:off x="3439289" y="7982342"/>
            <a:ext cx="2674907"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On:</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DELAY PATIENT</a:t>
            </a:r>
          </a:p>
        </p:txBody>
      </p:sp>
    </p:spTree>
    <p:extLst>
      <p:ext uri="{BB962C8B-B14F-4D97-AF65-F5344CB8AC3E}">
        <p14:creationId xmlns:p14="http://schemas.microsoft.com/office/powerpoint/2010/main" val="183356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310E-21EE-4807-9CC2-28C10B2C36BA}"/>
              </a:ext>
            </a:extLst>
          </p:cNvPr>
          <p:cNvSpPr>
            <a:spLocks noGrp="1"/>
          </p:cNvSpPr>
          <p:nvPr>
            <p:ph type="ctrTitle"/>
          </p:nvPr>
        </p:nvSpPr>
        <p:spPr>
          <a:xfrm>
            <a:off x="2410538" y="122833"/>
            <a:ext cx="2036931" cy="641444"/>
          </a:xfrm>
        </p:spPr>
        <p:txBody>
          <a:bodyPr anchor="t">
            <a:noAutofit/>
          </a:bodyPr>
          <a:lstStyle/>
          <a:p>
            <a:r>
              <a:rPr lang="en-US" sz="1800" b="1" u="sng" dirty="0"/>
              <a:t>UNIT</a:t>
            </a:r>
            <a:br>
              <a:rPr lang="en-US" sz="1800" b="1" u="sng" dirty="0"/>
            </a:br>
            <a:r>
              <a:rPr lang="en-US" sz="1800" b="1" u="sng" dirty="0"/>
              <a:t>2 South</a:t>
            </a:r>
            <a:br>
              <a:rPr lang="en-US" sz="2400" b="1" u="sng" dirty="0"/>
            </a:br>
            <a:endParaRPr lang="en-US" sz="2400" b="1" u="sng" dirty="0"/>
          </a:p>
        </p:txBody>
      </p:sp>
      <p:sp>
        <p:nvSpPr>
          <p:cNvPr id="3" name="Subtitle 2">
            <a:extLst>
              <a:ext uri="{FF2B5EF4-FFF2-40B4-BE49-F238E27FC236}">
                <a16:creationId xmlns:a16="http://schemas.microsoft.com/office/drawing/2014/main" id="{EFDF3B2A-9A23-4432-BC5D-0213AC1BE4B8}"/>
              </a:ext>
            </a:extLst>
          </p:cNvPr>
          <p:cNvSpPr>
            <a:spLocks noGrp="1"/>
          </p:cNvSpPr>
          <p:nvPr>
            <p:ph type="subTitle" idx="1"/>
          </p:nvPr>
        </p:nvSpPr>
        <p:spPr>
          <a:xfrm>
            <a:off x="1881962" y="866552"/>
            <a:ext cx="4976037" cy="8208335"/>
          </a:xfrm>
        </p:spPr>
        <p:txBody>
          <a:bodyPr>
            <a:noAutofit/>
          </a:bodyPr>
          <a:lstStyle/>
          <a:p>
            <a:pPr algn="l"/>
            <a:r>
              <a:rPr lang="en-US" sz="1200" b="1" u="sng" dirty="0">
                <a:solidFill>
                  <a:srgbClr val="FF0000"/>
                </a:solidFill>
                <a:latin typeface="Calibri" panose="020F0502020204030204" pitchFamily="34" charset="0"/>
              </a:rPr>
              <a:t>To Dial a Patient Room From the Console:</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Dial the room number on the keypad.</a:t>
            </a:r>
          </a:p>
          <a:p>
            <a:pPr algn="l"/>
            <a:r>
              <a:rPr lang="en-US" sz="1200" dirty="0">
                <a:solidFill>
                  <a:srgbClr val="000000"/>
                </a:solidFill>
                <a:latin typeface="Calibri" panose="020F0502020204030204" pitchFamily="34" charset="0"/>
              </a:rPr>
              <a:t>2. Lift the Handset.</a:t>
            </a:r>
          </a:p>
          <a:p>
            <a:pPr algn="l"/>
            <a:r>
              <a:rPr lang="en-US" sz="1200" dirty="0">
                <a:solidFill>
                  <a:srgbClr val="000000"/>
                </a:solidFill>
                <a:latin typeface="Calibri" panose="020F0502020204030204" pitchFamily="34" charset="0"/>
              </a:rPr>
              <a:t>3. Converse with the patient.</a:t>
            </a:r>
          </a:p>
          <a:p>
            <a:pPr algn="l"/>
            <a:r>
              <a:rPr lang="en-US" sz="1200" dirty="0">
                <a:solidFill>
                  <a:srgbClr val="000000"/>
                </a:solidFill>
                <a:latin typeface="Calibri" panose="020F0502020204030204" pitchFamily="34" charset="0"/>
              </a:rPr>
              <a:t>4. Hang up to end the call or you can push the cancel button on the console.</a:t>
            </a:r>
          </a:p>
          <a:p>
            <a:pPr algn="l"/>
            <a:r>
              <a:rPr lang="en-US" sz="1200" b="1" u="sng" dirty="0">
                <a:solidFill>
                  <a:srgbClr val="FF0000"/>
                </a:solidFill>
                <a:latin typeface="Calibri" panose="020F0502020204030204" pitchFamily="34" charset="0"/>
              </a:rPr>
              <a:t>To Answer Calls at the Console:</a:t>
            </a:r>
            <a:endParaRPr lang="en-US" sz="1200" dirty="0">
              <a:solidFill>
                <a:srgbClr val="000000"/>
              </a:solidFill>
              <a:latin typeface="Calibri" panose="020F0502020204030204" pitchFamily="34" charset="0"/>
            </a:endParaRPr>
          </a:p>
          <a:p>
            <a:pPr marL="171455" indent="-171455" algn="l">
              <a:lnSpc>
                <a:spcPct val="100000"/>
              </a:lnSpc>
              <a:buAutoNum type="arabicPeriod"/>
            </a:pPr>
            <a:r>
              <a:rPr lang="en-US" sz="1200" dirty="0">
                <a:solidFill>
                  <a:srgbClr val="000000"/>
                </a:solidFill>
                <a:latin typeface="Calibri" panose="020F0502020204030204" pitchFamily="34" charset="0"/>
              </a:rPr>
              <a:t>When the console tones, lift the handset.</a:t>
            </a:r>
          </a:p>
          <a:p>
            <a:pPr algn="l">
              <a:lnSpc>
                <a:spcPct val="100000"/>
              </a:lnSpc>
            </a:pPr>
            <a:r>
              <a:rPr lang="en-US" sz="1200" dirty="0">
                <a:solidFill>
                  <a:srgbClr val="000000"/>
                </a:solidFill>
                <a:latin typeface="Calibri" panose="020F0502020204030204" pitchFamily="34" charset="0"/>
              </a:rPr>
              <a:t>2. Converse with the patient. </a:t>
            </a:r>
          </a:p>
          <a:p>
            <a:pPr algn="l">
              <a:lnSpc>
                <a:spcPct val="100000"/>
              </a:lnSpc>
            </a:pPr>
            <a:r>
              <a:rPr lang="en-US" sz="1200" dirty="0">
                <a:solidFill>
                  <a:srgbClr val="000000"/>
                </a:solidFill>
                <a:latin typeface="Calibri" panose="020F0502020204030204" pitchFamily="34" charset="0"/>
              </a:rPr>
              <a:t>3. Hang up to end the call or you can push the cancel button on the console.</a:t>
            </a:r>
            <a:endParaRPr lang="en-US" sz="1200" dirty="0"/>
          </a:p>
          <a:p>
            <a:pPr algn="l"/>
            <a:r>
              <a:rPr lang="en-US" sz="1200" b="1" u="sng" dirty="0">
                <a:solidFill>
                  <a:srgbClr val="FF0000"/>
                </a:solidFill>
                <a:latin typeface="Calibri" panose="020F0502020204030204" pitchFamily="34" charset="0"/>
              </a:rPr>
              <a:t>To Set a Service at the Console:</a:t>
            </a:r>
            <a:endParaRPr lang="en-US" sz="1200" dirty="0">
              <a:solidFill>
                <a:srgbClr val="FF0000"/>
              </a:solidFill>
              <a:latin typeface="Calibri" panose="020F0502020204030204" pitchFamily="34" charset="0"/>
            </a:endParaRPr>
          </a:p>
          <a:p>
            <a:pPr algn="l"/>
            <a:r>
              <a:rPr lang="en-US" sz="1200" b="1" dirty="0">
                <a:solidFill>
                  <a:srgbClr val="000000"/>
                </a:solidFill>
                <a:latin typeface="Calibri" panose="020F0502020204030204" pitchFamily="34" charset="0"/>
              </a:rPr>
              <a:t>To Dispatch Staff After Receiving Call From Patient</a:t>
            </a:r>
          </a:p>
          <a:p>
            <a:pPr algn="l"/>
            <a:r>
              <a:rPr lang="en-US" sz="1200" dirty="0">
                <a:solidFill>
                  <a:srgbClr val="000000"/>
                </a:solidFill>
                <a:latin typeface="Calibri" panose="020F0502020204030204" pitchFamily="34" charset="0"/>
              </a:rPr>
              <a:t>1.  Answer patient call as described. Do not hang up.</a:t>
            </a:r>
          </a:p>
          <a:p>
            <a:pPr algn="l"/>
            <a:r>
              <a:rPr lang="en-US" sz="1200" dirty="0">
                <a:solidFill>
                  <a:srgbClr val="000000"/>
                </a:solidFill>
                <a:latin typeface="Calibri" panose="020F0502020204030204" pitchFamily="34" charset="0"/>
              </a:rPr>
              <a:t>2. Select need RN or Need PCA on the console and then hang up.</a:t>
            </a:r>
          </a:p>
          <a:p>
            <a:pPr algn="l"/>
            <a:r>
              <a:rPr lang="en-US" sz="1200" dirty="0">
                <a:solidFill>
                  <a:srgbClr val="000000"/>
                </a:solidFill>
                <a:latin typeface="Calibri" panose="020F0502020204030204" pitchFamily="34" charset="0"/>
              </a:rPr>
              <a:t>3. The corridor light above the room will flash the appropriate color for the service requested.</a:t>
            </a:r>
          </a:p>
          <a:p>
            <a:pPr algn="l"/>
            <a:r>
              <a:rPr lang="en-US" sz="1200" dirty="0">
                <a:solidFill>
                  <a:srgbClr val="000000"/>
                </a:solidFill>
                <a:latin typeface="Calibri" panose="020F0502020204030204" pitchFamily="34" charset="0"/>
              </a:rPr>
              <a:t>4. The service request will remain in the system until the caregiver hits the cancel button on the patient station.</a:t>
            </a:r>
          </a:p>
          <a:p>
            <a:pPr algn="l"/>
            <a:r>
              <a:rPr lang="en-US" sz="1200" b="1" dirty="0">
                <a:solidFill>
                  <a:srgbClr val="000000"/>
                </a:solidFill>
                <a:latin typeface="Calibri" panose="020F0502020204030204" pitchFamily="34" charset="0"/>
              </a:rPr>
              <a:t>To Dispatch Staff without a Patient Call</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Pick up the handset and dial the room number.  </a:t>
            </a:r>
            <a:r>
              <a:rPr lang="en-US" sz="1200" b="1" dirty="0">
                <a:solidFill>
                  <a:srgbClr val="FF0000"/>
                </a:solidFill>
                <a:latin typeface="Calibri" panose="020F0502020204030204" pitchFamily="34" charset="0"/>
              </a:rPr>
              <a:t>NOTE:</a:t>
            </a:r>
            <a:r>
              <a:rPr lang="en-US" sz="1200" dirty="0">
                <a:solidFill>
                  <a:srgbClr val="000000"/>
                </a:solidFill>
                <a:latin typeface="Calibri" panose="020F0502020204030204" pitchFamily="34" charset="0"/>
              </a:rPr>
              <a:t> This will open voice path to the room. The patient will be able to hear you.</a:t>
            </a:r>
          </a:p>
          <a:p>
            <a:pPr algn="l"/>
            <a:r>
              <a:rPr lang="en-US" sz="1200" dirty="0">
                <a:solidFill>
                  <a:srgbClr val="000000"/>
                </a:solidFill>
                <a:latin typeface="Calibri" panose="020F0502020204030204" pitchFamily="34" charset="0"/>
              </a:rPr>
              <a:t>2. Select need RN or Need PCT on the console and then hang up.</a:t>
            </a:r>
          </a:p>
          <a:p>
            <a:pPr algn="l"/>
            <a:r>
              <a:rPr lang="en-US" sz="1200" dirty="0">
                <a:solidFill>
                  <a:srgbClr val="000000"/>
                </a:solidFill>
                <a:latin typeface="Calibri" panose="020F0502020204030204" pitchFamily="34" charset="0"/>
              </a:rPr>
              <a:t>3. The corridor light above the room will flash the all appropriate color for the service requested.</a:t>
            </a:r>
          </a:p>
          <a:p>
            <a:pPr algn="l"/>
            <a:r>
              <a:rPr lang="en-US" sz="1200" dirty="0">
                <a:solidFill>
                  <a:srgbClr val="000000"/>
                </a:solidFill>
                <a:latin typeface="Calibri" panose="020F0502020204030204" pitchFamily="34" charset="0"/>
              </a:rPr>
              <a:t>4. The service request will remain active in the system until the caregiver hits cancel button on the patient station.</a:t>
            </a:r>
          </a:p>
          <a:p>
            <a:pPr algn="l"/>
            <a:r>
              <a:rPr lang="en-US" sz="1200" b="1" u="sng" dirty="0">
                <a:solidFill>
                  <a:srgbClr val="FF0000"/>
                </a:solidFill>
                <a:latin typeface="Calibri" panose="020F0502020204030204" pitchFamily="34" charset="0"/>
              </a:rPr>
              <a:t>To Set Privacy or Monitor:</a:t>
            </a:r>
          </a:p>
          <a:p>
            <a:pPr algn="l"/>
            <a:r>
              <a:rPr lang="en-US" sz="1200" dirty="0">
                <a:solidFill>
                  <a:srgbClr val="000000"/>
                </a:solidFill>
                <a:latin typeface="Calibri" panose="020F0502020204030204" pitchFamily="34" charset="0"/>
              </a:rPr>
              <a:t>The privacy function will allow you to disable audio from the patient room out to the nurse station. This can be used if there is a need for a conversation to take place in the patient room and will ensure that no one can be listening in through the nurse call system. </a:t>
            </a:r>
          </a:p>
          <a:p>
            <a:pPr algn="l"/>
            <a:r>
              <a:rPr lang="en-US" sz="1200" dirty="0">
                <a:solidFill>
                  <a:srgbClr val="000000"/>
                </a:solidFill>
                <a:latin typeface="Calibri" panose="020F0502020204030204" pitchFamily="34" charset="0"/>
              </a:rPr>
              <a:t>To enable privacy enter the “dial number” of the room you want in privacy and press the “Privacy” button. You will see the room status change to “Privacy”. </a:t>
            </a:r>
          </a:p>
          <a:p>
            <a:pPr algn="l"/>
            <a:r>
              <a:rPr lang="en-US" sz="1200" dirty="0">
                <a:solidFill>
                  <a:srgbClr val="000000"/>
                </a:solidFill>
                <a:latin typeface="Calibri" panose="020F0502020204030204" pitchFamily="34" charset="0"/>
              </a:rPr>
              <a:t>To remove privacy, enter the “dial number” of the room and press “Privacy”. You will see the room status change again. </a:t>
            </a:r>
          </a:p>
          <a:p>
            <a:pPr algn="l"/>
            <a:endParaRPr lang="en-US" sz="1200" dirty="0"/>
          </a:p>
        </p:txBody>
      </p:sp>
      <p:pic>
        <p:nvPicPr>
          <p:cNvPr id="5" name="Picture 4">
            <a:extLst>
              <a:ext uri="{FF2B5EF4-FFF2-40B4-BE49-F238E27FC236}">
                <a16:creationId xmlns:a16="http://schemas.microsoft.com/office/drawing/2014/main" id="{5B9EAD1D-2430-47E3-AB5C-93708D1DF4D4}"/>
              </a:ext>
            </a:extLst>
          </p:cNvPr>
          <p:cNvPicPr>
            <a:picLocks noChangeAspect="1"/>
          </p:cNvPicPr>
          <p:nvPr/>
        </p:nvPicPr>
        <p:blipFill>
          <a:blip r:embed="rId2"/>
          <a:stretch>
            <a:fillRect/>
          </a:stretch>
        </p:blipFill>
        <p:spPr>
          <a:xfrm>
            <a:off x="144911" y="122833"/>
            <a:ext cx="1481870" cy="641444"/>
          </a:xfrm>
          <a:prstGeom prst="rect">
            <a:avLst/>
          </a:prstGeom>
        </p:spPr>
      </p:pic>
      <p:pic>
        <p:nvPicPr>
          <p:cNvPr id="7" name="Picture 6">
            <a:extLst>
              <a:ext uri="{FF2B5EF4-FFF2-40B4-BE49-F238E27FC236}">
                <a16:creationId xmlns:a16="http://schemas.microsoft.com/office/drawing/2014/main" id="{239D02D2-A522-4B4E-8B62-5C2FBC431948}"/>
              </a:ext>
            </a:extLst>
          </p:cNvPr>
          <p:cNvPicPr>
            <a:picLocks noChangeAspect="1"/>
          </p:cNvPicPr>
          <p:nvPr/>
        </p:nvPicPr>
        <p:blipFill>
          <a:blip r:embed="rId3"/>
          <a:stretch>
            <a:fillRect/>
          </a:stretch>
        </p:blipFill>
        <p:spPr>
          <a:xfrm>
            <a:off x="5805487" y="122833"/>
            <a:ext cx="1052513" cy="531020"/>
          </a:xfrm>
          <a:prstGeom prst="rect">
            <a:avLst/>
          </a:prstGeom>
        </p:spPr>
      </p:pic>
      <p:graphicFrame>
        <p:nvGraphicFramePr>
          <p:cNvPr id="10" name="Table 10">
            <a:extLst>
              <a:ext uri="{FF2B5EF4-FFF2-40B4-BE49-F238E27FC236}">
                <a16:creationId xmlns:a16="http://schemas.microsoft.com/office/drawing/2014/main" id="{DB77652F-E1E0-4FD9-AB6F-D92F5CE3F380}"/>
              </a:ext>
            </a:extLst>
          </p:cNvPr>
          <p:cNvGraphicFramePr>
            <a:graphicFrameLocks noGrp="1"/>
          </p:cNvGraphicFramePr>
          <p:nvPr>
            <p:extLst>
              <p:ext uri="{D42A27DB-BD31-4B8C-83A1-F6EECF244321}">
                <p14:modId xmlns:p14="http://schemas.microsoft.com/office/powerpoint/2010/main" val="3791250845"/>
              </p:ext>
            </p:extLst>
          </p:nvPr>
        </p:nvGraphicFramePr>
        <p:xfrm>
          <a:off x="154172" y="929514"/>
          <a:ext cx="1520456" cy="8091651"/>
        </p:xfrm>
        <a:graphic>
          <a:graphicData uri="http://schemas.openxmlformats.org/drawingml/2006/table">
            <a:tbl>
              <a:tblPr firstRow="1" bandRow="1">
                <a:tableStyleId>{5C22544A-7EE6-4342-B048-85BDC9FD1C3A}</a:tableStyleId>
              </a:tblPr>
              <a:tblGrid>
                <a:gridCol w="885958">
                  <a:extLst>
                    <a:ext uri="{9D8B030D-6E8A-4147-A177-3AD203B41FA5}">
                      <a16:colId xmlns:a16="http://schemas.microsoft.com/office/drawing/2014/main" val="1863119884"/>
                    </a:ext>
                  </a:extLst>
                </a:gridCol>
                <a:gridCol w="634498">
                  <a:extLst>
                    <a:ext uri="{9D8B030D-6E8A-4147-A177-3AD203B41FA5}">
                      <a16:colId xmlns:a16="http://schemas.microsoft.com/office/drawing/2014/main" val="1357751720"/>
                    </a:ext>
                  </a:extLst>
                </a:gridCol>
              </a:tblGrid>
              <a:tr h="792677">
                <a:tc>
                  <a:txBody>
                    <a:bodyPr/>
                    <a:lstStyle/>
                    <a:p>
                      <a:pPr algn="ctr"/>
                      <a:r>
                        <a:rPr lang="en-US" sz="1400" dirty="0"/>
                        <a:t>Room #</a:t>
                      </a:r>
                    </a:p>
                  </a:txBody>
                  <a:tcPr anchor="ctr"/>
                </a:tc>
                <a:tc>
                  <a:txBody>
                    <a:bodyPr/>
                    <a:lstStyle/>
                    <a:p>
                      <a:pPr algn="ctr"/>
                      <a:r>
                        <a:rPr lang="en-US" dirty="0"/>
                        <a:t>Dial #</a:t>
                      </a:r>
                    </a:p>
                  </a:txBody>
                  <a:tcPr anchor="ctr"/>
                </a:tc>
                <a:extLst>
                  <a:ext uri="{0D108BD9-81ED-4DB2-BD59-A6C34878D82A}">
                    <a16:rowId xmlns:a16="http://schemas.microsoft.com/office/drawing/2014/main" val="574707832"/>
                  </a:ext>
                </a:extLst>
              </a:tr>
              <a:tr h="334195">
                <a:tc>
                  <a:txBody>
                    <a:bodyPr/>
                    <a:lstStyle/>
                    <a:p>
                      <a:pPr algn="ctr" fontAlgn="b"/>
                      <a:r>
                        <a:rPr lang="en-US" sz="1200" b="0" i="0" u="none" strike="noStrike" dirty="0">
                          <a:solidFill>
                            <a:srgbClr val="000000"/>
                          </a:solidFill>
                          <a:effectLst/>
                          <a:latin typeface="Calibri" panose="020F0502020204030204" pitchFamily="34" charset="0"/>
                        </a:rPr>
                        <a:t>Pt Rm 2102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2102</a:t>
                      </a:r>
                    </a:p>
                  </a:txBody>
                  <a:tcPr marL="0" marR="0" marT="0" marB="0" anchor="ctr"/>
                </a:tc>
                <a:extLst>
                  <a:ext uri="{0D108BD9-81ED-4DB2-BD59-A6C34878D82A}">
                    <a16:rowId xmlns:a16="http://schemas.microsoft.com/office/drawing/2014/main" val="2620584987"/>
                  </a:ext>
                </a:extLst>
              </a:tr>
              <a:tr h="314374">
                <a:tc>
                  <a:txBody>
                    <a:bodyPr/>
                    <a:lstStyle/>
                    <a:p>
                      <a:pPr algn="ctr" fontAlgn="b"/>
                      <a:r>
                        <a:rPr lang="en-US" sz="1200" b="0" i="0" u="none" strike="noStrike">
                          <a:solidFill>
                            <a:srgbClr val="000000"/>
                          </a:solidFill>
                          <a:effectLst/>
                          <a:latin typeface="Calibri" panose="020F0502020204030204" pitchFamily="34" charset="0"/>
                        </a:rPr>
                        <a:t>Pt Rm 2106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2106</a:t>
                      </a:r>
                    </a:p>
                  </a:txBody>
                  <a:tcPr marL="0" marR="0" marT="0" marB="0" anchor="ctr"/>
                </a:tc>
                <a:extLst>
                  <a:ext uri="{0D108BD9-81ED-4DB2-BD59-A6C34878D82A}">
                    <a16:rowId xmlns:a16="http://schemas.microsoft.com/office/drawing/2014/main" val="3094883844"/>
                  </a:ext>
                </a:extLst>
              </a:tr>
              <a:tr h="409688">
                <a:tc>
                  <a:txBody>
                    <a:bodyPr/>
                    <a:lstStyle/>
                    <a:p>
                      <a:pPr algn="ctr" fontAlgn="b"/>
                      <a:r>
                        <a:rPr lang="en-US" sz="1200" b="0" i="0" u="none" strike="noStrike">
                          <a:solidFill>
                            <a:srgbClr val="000000"/>
                          </a:solidFill>
                          <a:effectLst/>
                          <a:latin typeface="Calibri" panose="020F0502020204030204" pitchFamily="34" charset="0"/>
                        </a:rPr>
                        <a:t>Pt Rm 2110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2110</a:t>
                      </a:r>
                    </a:p>
                  </a:txBody>
                  <a:tcPr marL="0" marR="0" marT="0" marB="0" anchor="ctr"/>
                </a:tc>
                <a:extLst>
                  <a:ext uri="{0D108BD9-81ED-4DB2-BD59-A6C34878D82A}">
                    <a16:rowId xmlns:a16="http://schemas.microsoft.com/office/drawing/2014/main" val="767677527"/>
                  </a:ext>
                </a:extLst>
              </a:tr>
              <a:tr h="297177">
                <a:tc>
                  <a:txBody>
                    <a:bodyPr/>
                    <a:lstStyle/>
                    <a:p>
                      <a:pPr algn="ctr" fontAlgn="b"/>
                      <a:r>
                        <a:rPr lang="en-US" sz="1200" b="0" i="0" u="none" strike="noStrike">
                          <a:solidFill>
                            <a:srgbClr val="000000"/>
                          </a:solidFill>
                          <a:effectLst/>
                          <a:latin typeface="Calibri" panose="020F0502020204030204" pitchFamily="34" charset="0"/>
                        </a:rPr>
                        <a:t>Pt Rm 2114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2114</a:t>
                      </a:r>
                    </a:p>
                  </a:txBody>
                  <a:tcPr marL="0" marR="0" marT="0" marB="0" anchor="ctr"/>
                </a:tc>
                <a:extLst>
                  <a:ext uri="{0D108BD9-81ED-4DB2-BD59-A6C34878D82A}">
                    <a16:rowId xmlns:a16="http://schemas.microsoft.com/office/drawing/2014/main" val="1534574263"/>
                  </a:ext>
                </a:extLst>
              </a:tr>
              <a:tr h="297177">
                <a:tc>
                  <a:txBody>
                    <a:bodyPr/>
                    <a:lstStyle/>
                    <a:p>
                      <a:pPr algn="ctr" fontAlgn="b"/>
                      <a:r>
                        <a:rPr lang="en-US" sz="1200" b="0" i="0" u="none" strike="noStrike">
                          <a:solidFill>
                            <a:srgbClr val="000000"/>
                          </a:solidFill>
                          <a:effectLst/>
                          <a:latin typeface="Calibri" panose="020F0502020204030204" pitchFamily="34" charset="0"/>
                        </a:rPr>
                        <a:t>Pt Rm 2118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2118</a:t>
                      </a:r>
                    </a:p>
                  </a:txBody>
                  <a:tcPr marL="0" marR="0" marT="0" marB="0" anchor="ctr"/>
                </a:tc>
                <a:extLst>
                  <a:ext uri="{0D108BD9-81ED-4DB2-BD59-A6C34878D82A}">
                    <a16:rowId xmlns:a16="http://schemas.microsoft.com/office/drawing/2014/main" val="946749000"/>
                  </a:ext>
                </a:extLst>
              </a:tr>
              <a:tr h="297177">
                <a:tc>
                  <a:txBody>
                    <a:bodyPr/>
                    <a:lstStyle/>
                    <a:p>
                      <a:pPr algn="ctr" fontAlgn="b"/>
                      <a:r>
                        <a:rPr lang="en-US" sz="1200" b="0" i="0" u="none" strike="noStrike">
                          <a:solidFill>
                            <a:srgbClr val="000000"/>
                          </a:solidFill>
                          <a:effectLst/>
                          <a:latin typeface="Calibri" panose="020F0502020204030204" pitchFamily="34" charset="0"/>
                        </a:rPr>
                        <a:t>Pt Rm 2122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2122</a:t>
                      </a:r>
                    </a:p>
                  </a:txBody>
                  <a:tcPr marL="0" marR="0" marT="0" marB="0" anchor="ctr"/>
                </a:tc>
                <a:extLst>
                  <a:ext uri="{0D108BD9-81ED-4DB2-BD59-A6C34878D82A}">
                    <a16:rowId xmlns:a16="http://schemas.microsoft.com/office/drawing/2014/main" val="1659534690"/>
                  </a:ext>
                </a:extLst>
              </a:tr>
              <a:tr h="297177">
                <a:tc>
                  <a:txBody>
                    <a:bodyPr/>
                    <a:lstStyle/>
                    <a:p>
                      <a:pPr algn="ctr" fontAlgn="b"/>
                      <a:r>
                        <a:rPr lang="en-US" sz="1200" b="0" i="0" u="none" strike="noStrike">
                          <a:solidFill>
                            <a:srgbClr val="000000"/>
                          </a:solidFill>
                          <a:effectLst/>
                          <a:latin typeface="Calibri" panose="020F0502020204030204" pitchFamily="34" charset="0"/>
                        </a:rPr>
                        <a:t>Pt Rm 2126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2126</a:t>
                      </a:r>
                    </a:p>
                  </a:txBody>
                  <a:tcPr marL="0" marR="0" marT="0" marB="0" anchor="ctr"/>
                </a:tc>
                <a:extLst>
                  <a:ext uri="{0D108BD9-81ED-4DB2-BD59-A6C34878D82A}">
                    <a16:rowId xmlns:a16="http://schemas.microsoft.com/office/drawing/2014/main" val="3540525675"/>
                  </a:ext>
                </a:extLst>
              </a:tr>
              <a:tr h="297177">
                <a:tc>
                  <a:txBody>
                    <a:bodyPr/>
                    <a:lstStyle/>
                    <a:p>
                      <a:pPr algn="ctr" fontAlgn="b"/>
                      <a:r>
                        <a:rPr lang="en-US" sz="1200" b="0" i="0" u="none" strike="noStrike">
                          <a:solidFill>
                            <a:srgbClr val="000000"/>
                          </a:solidFill>
                          <a:effectLst/>
                          <a:latin typeface="Calibri" panose="020F0502020204030204" pitchFamily="34" charset="0"/>
                        </a:rPr>
                        <a:t>Pt Rm 2130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2130</a:t>
                      </a:r>
                    </a:p>
                  </a:txBody>
                  <a:tcPr marL="0" marR="0" marT="0" marB="0" anchor="ctr"/>
                </a:tc>
                <a:extLst>
                  <a:ext uri="{0D108BD9-81ED-4DB2-BD59-A6C34878D82A}">
                    <a16:rowId xmlns:a16="http://schemas.microsoft.com/office/drawing/2014/main" val="1480865785"/>
                  </a:ext>
                </a:extLst>
              </a:tr>
              <a:tr h="297177">
                <a:tc>
                  <a:txBody>
                    <a:bodyPr/>
                    <a:lstStyle/>
                    <a:p>
                      <a:pPr algn="ctr" fontAlgn="b"/>
                      <a:r>
                        <a:rPr lang="en-US" sz="1200" b="0" i="0" u="none" strike="noStrike">
                          <a:solidFill>
                            <a:srgbClr val="000000"/>
                          </a:solidFill>
                          <a:effectLst/>
                          <a:latin typeface="Calibri" panose="020F0502020204030204" pitchFamily="34" charset="0"/>
                        </a:rPr>
                        <a:t>Pt Rm 2202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2202</a:t>
                      </a:r>
                    </a:p>
                  </a:txBody>
                  <a:tcPr marL="0" marR="0" marT="0" marB="0" anchor="ctr"/>
                </a:tc>
                <a:extLst>
                  <a:ext uri="{0D108BD9-81ED-4DB2-BD59-A6C34878D82A}">
                    <a16:rowId xmlns:a16="http://schemas.microsoft.com/office/drawing/2014/main" val="3698918795"/>
                  </a:ext>
                </a:extLst>
              </a:tr>
              <a:tr h="297177">
                <a:tc>
                  <a:txBody>
                    <a:bodyPr/>
                    <a:lstStyle/>
                    <a:p>
                      <a:pPr algn="ctr" fontAlgn="b"/>
                      <a:r>
                        <a:rPr lang="en-US" sz="1200" b="0" i="0" u="none" strike="noStrike">
                          <a:solidFill>
                            <a:srgbClr val="000000"/>
                          </a:solidFill>
                          <a:effectLst/>
                          <a:latin typeface="Calibri" panose="020F0502020204030204" pitchFamily="34" charset="0"/>
                        </a:rPr>
                        <a:t>Pt Rm 2204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2204</a:t>
                      </a:r>
                    </a:p>
                  </a:txBody>
                  <a:tcPr marL="0" marR="0" marT="0" marB="0" anchor="ctr"/>
                </a:tc>
                <a:extLst>
                  <a:ext uri="{0D108BD9-81ED-4DB2-BD59-A6C34878D82A}">
                    <a16:rowId xmlns:a16="http://schemas.microsoft.com/office/drawing/2014/main" val="145795402"/>
                  </a:ext>
                </a:extLst>
              </a:tr>
              <a:tr h="297177">
                <a:tc>
                  <a:txBody>
                    <a:bodyPr/>
                    <a:lstStyle/>
                    <a:p>
                      <a:pPr algn="ctr" fontAlgn="b"/>
                      <a:r>
                        <a:rPr lang="en-US" sz="1200" b="0" i="0" u="none" strike="noStrike">
                          <a:solidFill>
                            <a:srgbClr val="000000"/>
                          </a:solidFill>
                          <a:effectLst/>
                          <a:latin typeface="Calibri" panose="020F0502020204030204" pitchFamily="34" charset="0"/>
                        </a:rPr>
                        <a:t>Pt Rm 2206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2206</a:t>
                      </a:r>
                    </a:p>
                  </a:txBody>
                  <a:tcPr marL="0" marR="0" marT="0" marB="0" anchor="ctr"/>
                </a:tc>
                <a:extLst>
                  <a:ext uri="{0D108BD9-81ED-4DB2-BD59-A6C34878D82A}">
                    <a16:rowId xmlns:a16="http://schemas.microsoft.com/office/drawing/2014/main" val="852084685"/>
                  </a:ext>
                </a:extLst>
              </a:tr>
              <a:tr h="297177">
                <a:tc>
                  <a:txBody>
                    <a:bodyPr/>
                    <a:lstStyle/>
                    <a:p>
                      <a:pPr algn="ctr" fontAlgn="b"/>
                      <a:r>
                        <a:rPr lang="en-US" sz="1200" b="0" i="0" u="none" strike="noStrike">
                          <a:solidFill>
                            <a:srgbClr val="000000"/>
                          </a:solidFill>
                          <a:effectLst/>
                          <a:latin typeface="Calibri" panose="020F0502020204030204" pitchFamily="34" charset="0"/>
                        </a:rPr>
                        <a:t>Pt Rm 2208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2208</a:t>
                      </a:r>
                    </a:p>
                  </a:txBody>
                  <a:tcPr marL="0" marR="0" marT="0" marB="0" anchor="ctr"/>
                </a:tc>
                <a:extLst>
                  <a:ext uri="{0D108BD9-81ED-4DB2-BD59-A6C34878D82A}">
                    <a16:rowId xmlns:a16="http://schemas.microsoft.com/office/drawing/2014/main" val="2263647325"/>
                  </a:ext>
                </a:extLst>
              </a:tr>
              <a:tr h="297177">
                <a:tc>
                  <a:txBody>
                    <a:bodyPr/>
                    <a:lstStyle/>
                    <a:p>
                      <a:pPr algn="ctr" fontAlgn="b"/>
                      <a:r>
                        <a:rPr lang="en-US" sz="1200" b="0" i="0" u="none" strike="noStrike">
                          <a:solidFill>
                            <a:srgbClr val="000000"/>
                          </a:solidFill>
                          <a:effectLst/>
                          <a:latin typeface="Calibri" panose="020F0502020204030204" pitchFamily="34" charset="0"/>
                        </a:rPr>
                        <a:t>Pt Rm 2210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2210</a:t>
                      </a:r>
                    </a:p>
                  </a:txBody>
                  <a:tcPr marL="0" marR="0" marT="0" marB="0" anchor="ctr"/>
                </a:tc>
                <a:extLst>
                  <a:ext uri="{0D108BD9-81ED-4DB2-BD59-A6C34878D82A}">
                    <a16:rowId xmlns:a16="http://schemas.microsoft.com/office/drawing/2014/main" val="3277698827"/>
                  </a:ext>
                </a:extLst>
              </a:tr>
              <a:tr h="297177">
                <a:tc>
                  <a:txBody>
                    <a:bodyPr/>
                    <a:lstStyle/>
                    <a:p>
                      <a:pPr algn="ctr" fontAlgn="b"/>
                      <a:r>
                        <a:rPr lang="en-US" sz="1200" b="0" i="0" u="none" strike="noStrike">
                          <a:solidFill>
                            <a:srgbClr val="000000"/>
                          </a:solidFill>
                          <a:effectLst/>
                          <a:latin typeface="Calibri" panose="020F0502020204030204" pitchFamily="34" charset="0"/>
                        </a:rPr>
                        <a:t>Pt Rm 2212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2212</a:t>
                      </a:r>
                    </a:p>
                  </a:txBody>
                  <a:tcPr marL="0" marR="0" marT="0" marB="0" anchor="ctr"/>
                </a:tc>
                <a:extLst>
                  <a:ext uri="{0D108BD9-81ED-4DB2-BD59-A6C34878D82A}">
                    <a16:rowId xmlns:a16="http://schemas.microsoft.com/office/drawing/2014/main" val="1594284825"/>
                  </a:ext>
                </a:extLst>
              </a:tr>
              <a:tr h="297177">
                <a:tc>
                  <a:txBody>
                    <a:bodyPr/>
                    <a:lstStyle/>
                    <a:p>
                      <a:pPr algn="ctr" fontAlgn="b"/>
                      <a:r>
                        <a:rPr lang="en-US" sz="1200" b="0" i="0" u="none" strike="noStrike">
                          <a:solidFill>
                            <a:srgbClr val="000000"/>
                          </a:solidFill>
                          <a:effectLst/>
                          <a:latin typeface="Calibri" panose="020F0502020204030204" pitchFamily="34" charset="0"/>
                        </a:rPr>
                        <a:t>Pt Rm 2214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2214</a:t>
                      </a:r>
                    </a:p>
                  </a:txBody>
                  <a:tcPr marL="0" marR="0" marT="0" marB="0" anchor="ctr"/>
                </a:tc>
                <a:extLst>
                  <a:ext uri="{0D108BD9-81ED-4DB2-BD59-A6C34878D82A}">
                    <a16:rowId xmlns:a16="http://schemas.microsoft.com/office/drawing/2014/main" val="1557193643"/>
                  </a:ext>
                </a:extLst>
              </a:tr>
              <a:tr h="297177">
                <a:tc>
                  <a:txBody>
                    <a:bodyPr/>
                    <a:lstStyle/>
                    <a:p>
                      <a:pPr algn="ctr" fontAlgn="b"/>
                      <a:r>
                        <a:rPr lang="en-US" sz="1200" b="0" i="0" u="none" strike="noStrike">
                          <a:solidFill>
                            <a:srgbClr val="000000"/>
                          </a:solidFill>
                          <a:effectLst/>
                          <a:latin typeface="Calibri" panose="020F0502020204030204" pitchFamily="34" charset="0"/>
                        </a:rPr>
                        <a:t>Pt Rm 2216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2216</a:t>
                      </a:r>
                    </a:p>
                  </a:txBody>
                  <a:tcPr marL="0" marR="0" marT="0" marB="0" anchor="ctr"/>
                </a:tc>
                <a:extLst>
                  <a:ext uri="{0D108BD9-81ED-4DB2-BD59-A6C34878D82A}">
                    <a16:rowId xmlns:a16="http://schemas.microsoft.com/office/drawing/2014/main" val="17703012"/>
                  </a:ext>
                </a:extLst>
              </a:tr>
              <a:tr h="297177">
                <a:tc>
                  <a:txBody>
                    <a:bodyPr/>
                    <a:lstStyle/>
                    <a:p>
                      <a:pPr algn="ctr" fontAlgn="b"/>
                      <a:r>
                        <a:rPr lang="en-US" sz="1200" b="0" i="0" u="none" strike="noStrike">
                          <a:solidFill>
                            <a:srgbClr val="000000"/>
                          </a:solidFill>
                          <a:effectLst/>
                          <a:latin typeface="Calibri" panose="020F0502020204030204" pitchFamily="34" charset="0"/>
                        </a:rPr>
                        <a:t>Pt Rm 2218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2218</a:t>
                      </a:r>
                    </a:p>
                  </a:txBody>
                  <a:tcPr marL="0" marR="0" marT="0" marB="0" anchor="ctr"/>
                </a:tc>
                <a:extLst>
                  <a:ext uri="{0D108BD9-81ED-4DB2-BD59-A6C34878D82A}">
                    <a16:rowId xmlns:a16="http://schemas.microsoft.com/office/drawing/2014/main" val="2995061887"/>
                  </a:ext>
                </a:extLst>
              </a:tr>
              <a:tr h="297177">
                <a:tc>
                  <a:txBody>
                    <a:bodyPr/>
                    <a:lstStyle/>
                    <a:p>
                      <a:pPr algn="ctr" fontAlgn="b"/>
                      <a:r>
                        <a:rPr lang="en-US" sz="1200" b="0" i="0" u="none" strike="noStrike">
                          <a:solidFill>
                            <a:srgbClr val="000000"/>
                          </a:solidFill>
                          <a:effectLst/>
                          <a:latin typeface="Calibri" panose="020F0502020204030204" pitchFamily="34" charset="0"/>
                        </a:rPr>
                        <a:t>Pt Rm 2220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2220</a:t>
                      </a:r>
                    </a:p>
                  </a:txBody>
                  <a:tcPr marL="0" marR="0" marT="0" marB="0" anchor="ctr"/>
                </a:tc>
                <a:extLst>
                  <a:ext uri="{0D108BD9-81ED-4DB2-BD59-A6C34878D82A}">
                    <a16:rowId xmlns:a16="http://schemas.microsoft.com/office/drawing/2014/main" val="362014069"/>
                  </a:ext>
                </a:extLst>
              </a:tr>
              <a:tr h="297177">
                <a:tc>
                  <a:txBody>
                    <a:bodyPr/>
                    <a:lstStyle/>
                    <a:p>
                      <a:pPr algn="ctr" fontAlgn="b"/>
                      <a:r>
                        <a:rPr lang="en-US" sz="1200" b="0" i="0" u="none" strike="noStrike">
                          <a:solidFill>
                            <a:srgbClr val="000000"/>
                          </a:solidFill>
                          <a:effectLst/>
                          <a:latin typeface="Calibri" panose="020F0502020204030204" pitchFamily="34" charset="0"/>
                        </a:rPr>
                        <a:t>Pt Rm 2222</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2222</a:t>
                      </a:r>
                    </a:p>
                  </a:txBody>
                  <a:tcPr marL="0" marR="0" marT="0" marB="0" anchor="ctr"/>
                </a:tc>
                <a:extLst>
                  <a:ext uri="{0D108BD9-81ED-4DB2-BD59-A6C34878D82A}">
                    <a16:rowId xmlns:a16="http://schemas.microsoft.com/office/drawing/2014/main" val="3692299145"/>
                  </a:ext>
                </a:extLst>
              </a:tr>
              <a:tr h="297177">
                <a:tc>
                  <a:txBody>
                    <a:bodyPr/>
                    <a:lstStyle/>
                    <a:p>
                      <a:pPr algn="ctr" fontAlgn="b"/>
                      <a:r>
                        <a:rPr lang="en-US" sz="1200" b="0" i="0" u="none" strike="noStrike">
                          <a:solidFill>
                            <a:srgbClr val="000000"/>
                          </a:solidFill>
                          <a:effectLst/>
                          <a:latin typeface="Calibri" panose="020F0502020204030204" pitchFamily="34" charset="0"/>
                        </a:rPr>
                        <a:t>Pt Rm 2224</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2224</a:t>
                      </a:r>
                    </a:p>
                  </a:txBody>
                  <a:tcPr marL="0" marR="0" marT="0" marB="0" anchor="ctr"/>
                </a:tc>
                <a:extLst>
                  <a:ext uri="{0D108BD9-81ED-4DB2-BD59-A6C34878D82A}">
                    <a16:rowId xmlns:a16="http://schemas.microsoft.com/office/drawing/2014/main" val="123193475"/>
                  </a:ext>
                </a:extLst>
              </a:tr>
              <a:tr h="297177">
                <a:tc>
                  <a:txBody>
                    <a:bodyPr/>
                    <a:lstStyle/>
                    <a:p>
                      <a:pPr algn="ctr" fontAlgn="b"/>
                      <a:r>
                        <a:rPr lang="en-US" sz="1200" b="0" i="0" u="none" strike="noStrike">
                          <a:solidFill>
                            <a:srgbClr val="000000"/>
                          </a:solidFill>
                          <a:effectLst/>
                          <a:latin typeface="Calibri" panose="020F0502020204030204" pitchFamily="34" charset="0"/>
                        </a:rPr>
                        <a:t>Pt Rm 2226</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2226</a:t>
                      </a:r>
                    </a:p>
                  </a:txBody>
                  <a:tcPr marL="0" marR="0" marT="0" marB="0" anchor="ctr"/>
                </a:tc>
                <a:extLst>
                  <a:ext uri="{0D108BD9-81ED-4DB2-BD59-A6C34878D82A}">
                    <a16:rowId xmlns:a16="http://schemas.microsoft.com/office/drawing/2014/main" val="284958983"/>
                  </a:ext>
                </a:extLst>
              </a:tr>
              <a:tr h="297177">
                <a:tc>
                  <a:txBody>
                    <a:bodyPr/>
                    <a:lstStyle/>
                    <a:p>
                      <a:pPr algn="ctr" fontAlgn="b"/>
                      <a:r>
                        <a:rPr lang="en-US" sz="1200" b="0" i="0" u="none" strike="noStrike">
                          <a:solidFill>
                            <a:srgbClr val="000000"/>
                          </a:solidFill>
                          <a:effectLst/>
                          <a:latin typeface="Calibri" panose="020F0502020204030204" pitchFamily="34" charset="0"/>
                        </a:rPr>
                        <a:t>Pt Rm 2228</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2228</a:t>
                      </a:r>
                    </a:p>
                  </a:txBody>
                  <a:tcPr marL="0" marR="0" marT="0" marB="0" anchor="ctr"/>
                </a:tc>
                <a:extLst>
                  <a:ext uri="{0D108BD9-81ED-4DB2-BD59-A6C34878D82A}">
                    <a16:rowId xmlns:a16="http://schemas.microsoft.com/office/drawing/2014/main" val="1170864034"/>
                  </a:ext>
                </a:extLst>
              </a:tr>
              <a:tr h="297177">
                <a:tc>
                  <a:txBody>
                    <a:bodyPr/>
                    <a:lstStyle/>
                    <a:p>
                      <a:pPr algn="ctr" fontAlgn="b"/>
                      <a:r>
                        <a:rPr lang="en-US" sz="1200" b="0" i="0" u="none" strike="noStrike">
                          <a:solidFill>
                            <a:srgbClr val="000000"/>
                          </a:solidFill>
                          <a:effectLst/>
                          <a:latin typeface="Calibri" panose="020F0502020204030204" pitchFamily="34" charset="0"/>
                        </a:rPr>
                        <a:t>Pt Rm 2230</a:t>
                      </a:r>
                    </a:p>
                  </a:txBody>
                  <a:tcPr marL="0" marR="0" marT="0" marB="0" anchor="ctr"/>
                </a:tc>
                <a:tc>
                  <a:txBody>
                    <a:bodyPr/>
                    <a:lstStyle/>
                    <a:p>
                      <a:pPr algn="ctr" fontAlgn="b"/>
                      <a:r>
                        <a:rPr lang="en-US" sz="1200" b="0" i="0" u="none" strike="noStrike">
                          <a:solidFill>
                            <a:srgbClr val="000000"/>
                          </a:solidFill>
                          <a:effectLst/>
                          <a:latin typeface="Calibri" panose="020F0502020204030204" pitchFamily="34" charset="0"/>
                        </a:rPr>
                        <a:t>2230</a:t>
                      </a:r>
                    </a:p>
                  </a:txBody>
                  <a:tcPr marL="0" marR="0" marT="0" marB="0" anchor="ctr"/>
                </a:tc>
                <a:extLst>
                  <a:ext uri="{0D108BD9-81ED-4DB2-BD59-A6C34878D82A}">
                    <a16:rowId xmlns:a16="http://schemas.microsoft.com/office/drawing/2014/main" val="267003749"/>
                  </a:ext>
                </a:extLst>
              </a:tr>
              <a:tr h="297177">
                <a:tc>
                  <a:txBody>
                    <a:bodyPr/>
                    <a:lstStyle/>
                    <a:p>
                      <a:pPr algn="ctr" fontAlgn="b"/>
                      <a:r>
                        <a:rPr lang="en-US" sz="1200" b="0" i="0" u="none" strike="noStrike">
                          <a:solidFill>
                            <a:srgbClr val="000000"/>
                          </a:solidFill>
                          <a:effectLst/>
                          <a:latin typeface="Calibri" panose="020F0502020204030204" pitchFamily="34" charset="0"/>
                        </a:rPr>
                        <a:t>Pt Rm 2232</a:t>
                      </a:r>
                    </a:p>
                  </a:txBody>
                  <a:tcPr marL="0" marR="0" marT="0" marB="0" anchor="ctr"/>
                </a:tc>
                <a:tc>
                  <a:txBody>
                    <a:bodyPr/>
                    <a:lstStyle/>
                    <a:p>
                      <a:pPr algn="ctr" fontAlgn="b"/>
                      <a:r>
                        <a:rPr lang="en-US" sz="1200" b="0" i="0" u="none" strike="noStrike" dirty="0">
                          <a:solidFill>
                            <a:srgbClr val="000000"/>
                          </a:solidFill>
                          <a:effectLst/>
                          <a:latin typeface="Calibri" panose="020F0502020204030204" pitchFamily="34" charset="0"/>
                        </a:rPr>
                        <a:t>2232</a:t>
                      </a:r>
                    </a:p>
                  </a:txBody>
                  <a:tcPr marL="0" marR="0" marT="0" marB="0" anchor="ctr"/>
                </a:tc>
                <a:extLst>
                  <a:ext uri="{0D108BD9-81ED-4DB2-BD59-A6C34878D82A}">
                    <a16:rowId xmlns:a16="http://schemas.microsoft.com/office/drawing/2014/main" val="2008332199"/>
                  </a:ext>
                </a:extLst>
              </a:tr>
            </a:tbl>
          </a:graphicData>
        </a:graphic>
      </p:graphicFrame>
    </p:spTree>
    <p:extLst>
      <p:ext uri="{BB962C8B-B14F-4D97-AF65-F5344CB8AC3E}">
        <p14:creationId xmlns:p14="http://schemas.microsoft.com/office/powerpoint/2010/main" val="1460893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83AB47-3CE9-45BA-BADA-8DDF5B5FD607}"/>
              </a:ext>
            </a:extLst>
          </p:cNvPr>
          <p:cNvPicPr>
            <a:picLocks noChangeAspect="1"/>
          </p:cNvPicPr>
          <p:nvPr/>
        </p:nvPicPr>
        <p:blipFill>
          <a:blip r:embed="rId2"/>
          <a:stretch>
            <a:fillRect/>
          </a:stretch>
        </p:blipFill>
        <p:spPr>
          <a:xfrm>
            <a:off x="136478" y="550509"/>
            <a:ext cx="2506638" cy="2322063"/>
          </a:xfrm>
          <a:prstGeom prst="rect">
            <a:avLst/>
          </a:prstGeom>
        </p:spPr>
      </p:pic>
      <p:pic>
        <p:nvPicPr>
          <p:cNvPr id="7" name="Picture 6">
            <a:extLst>
              <a:ext uri="{FF2B5EF4-FFF2-40B4-BE49-F238E27FC236}">
                <a16:creationId xmlns:a16="http://schemas.microsoft.com/office/drawing/2014/main" id="{54FB81F8-B48A-482A-A88C-183AC8DB7C5F}"/>
              </a:ext>
            </a:extLst>
          </p:cNvPr>
          <p:cNvPicPr>
            <a:picLocks noChangeAspect="1"/>
          </p:cNvPicPr>
          <p:nvPr/>
        </p:nvPicPr>
        <p:blipFill>
          <a:blip r:embed="rId3"/>
          <a:stretch>
            <a:fillRect/>
          </a:stretch>
        </p:blipFill>
        <p:spPr>
          <a:xfrm>
            <a:off x="1150961" y="758034"/>
            <a:ext cx="1141863" cy="891605"/>
          </a:xfrm>
          <a:prstGeom prst="rect">
            <a:avLst/>
          </a:prstGeom>
        </p:spPr>
      </p:pic>
      <p:sp>
        <p:nvSpPr>
          <p:cNvPr id="8" name="TextBox 7">
            <a:extLst>
              <a:ext uri="{FF2B5EF4-FFF2-40B4-BE49-F238E27FC236}">
                <a16:creationId xmlns:a16="http://schemas.microsoft.com/office/drawing/2014/main" id="{11849282-086F-4A47-B4A9-1EE964D8198A}"/>
              </a:ext>
            </a:extLst>
          </p:cNvPr>
          <p:cNvSpPr txBox="1"/>
          <p:nvPr/>
        </p:nvSpPr>
        <p:spPr>
          <a:xfrm>
            <a:off x="2678093" y="141960"/>
            <a:ext cx="4173940"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station allows for two way communication between caregiver and patient. The console has custom functions assigned to it, they are located at the bottom of the LCD Screen and are grouped in segments of four. The functions not displayed can be selected by toggling the left and right menu scroll keys.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0C27ED6-DB8A-4511-B6CF-4162E20BCAD2}"/>
              </a:ext>
            </a:extLst>
          </p:cNvPr>
          <p:cNvSpPr txBox="1"/>
          <p:nvPr/>
        </p:nvSpPr>
        <p:spPr>
          <a:xfrm>
            <a:off x="2684060" y="1341862"/>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Selecto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 Use these keys to select a line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5188E1A-9584-40A0-BBFC-558CEB6162C5}"/>
              </a:ext>
            </a:extLst>
          </p:cNvPr>
          <p:cNvPicPr>
            <a:picLocks noChangeAspect="1"/>
          </p:cNvPicPr>
          <p:nvPr/>
        </p:nvPicPr>
        <p:blipFill>
          <a:blip r:embed="rId4"/>
          <a:stretch>
            <a:fillRect/>
          </a:stretch>
        </p:blipFill>
        <p:spPr>
          <a:xfrm rot="541957">
            <a:off x="2235632" y="998120"/>
            <a:ext cx="557543" cy="434512"/>
          </a:xfrm>
          <a:prstGeom prst="rect">
            <a:avLst/>
          </a:prstGeom>
        </p:spPr>
      </p:pic>
      <p:sp>
        <p:nvSpPr>
          <p:cNvPr id="14" name="TextBox 13">
            <a:extLst>
              <a:ext uri="{FF2B5EF4-FFF2-40B4-BE49-F238E27FC236}">
                <a16:creationId xmlns:a16="http://schemas.microsoft.com/office/drawing/2014/main" id="{42440EA5-F78A-427A-8F40-A0AF84071176}"/>
              </a:ext>
            </a:extLst>
          </p:cNvPr>
          <p:cNvSpPr txBox="1"/>
          <p:nvPr/>
        </p:nvSpPr>
        <p:spPr>
          <a:xfrm>
            <a:off x="2684060" y="1606233"/>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stacked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A341708F-7F6B-42E9-9DD2-BB223F466D8C}"/>
              </a:ext>
            </a:extLst>
          </p:cNvPr>
          <p:cNvPicPr>
            <a:picLocks noChangeAspect="1"/>
          </p:cNvPicPr>
          <p:nvPr/>
        </p:nvPicPr>
        <p:blipFill>
          <a:blip r:embed="rId5"/>
          <a:stretch>
            <a:fillRect/>
          </a:stretch>
        </p:blipFill>
        <p:spPr>
          <a:xfrm rot="1190844">
            <a:off x="2321306" y="1449799"/>
            <a:ext cx="477520" cy="199560"/>
          </a:xfrm>
          <a:prstGeom prst="rect">
            <a:avLst/>
          </a:prstGeom>
        </p:spPr>
      </p:pic>
      <p:sp>
        <p:nvSpPr>
          <p:cNvPr id="18" name="TextBox 17">
            <a:extLst>
              <a:ext uri="{FF2B5EF4-FFF2-40B4-BE49-F238E27FC236}">
                <a16:creationId xmlns:a16="http://schemas.microsoft.com/office/drawing/2014/main" id="{F56D394C-FDC1-4D3B-AB57-DB3C02596A0A}"/>
              </a:ext>
            </a:extLst>
          </p:cNvPr>
          <p:cNvSpPr txBox="1"/>
          <p:nvPr/>
        </p:nvSpPr>
        <p:spPr>
          <a:xfrm>
            <a:off x="2684060" y="2069789"/>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Display</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Displays current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26553712-8375-43CE-998C-F69FA45802E1}"/>
              </a:ext>
            </a:extLst>
          </p:cNvPr>
          <p:cNvPicPr>
            <a:picLocks noChangeAspect="1"/>
          </p:cNvPicPr>
          <p:nvPr/>
        </p:nvPicPr>
        <p:blipFill>
          <a:blip r:embed="rId6"/>
          <a:stretch>
            <a:fillRect/>
          </a:stretch>
        </p:blipFill>
        <p:spPr>
          <a:xfrm rot="1023275">
            <a:off x="1512992" y="1179297"/>
            <a:ext cx="1387475" cy="809625"/>
          </a:xfrm>
          <a:prstGeom prst="rect">
            <a:avLst/>
          </a:prstGeom>
        </p:spPr>
      </p:pic>
      <p:sp>
        <p:nvSpPr>
          <p:cNvPr id="22" name="TextBox 21">
            <a:extLst>
              <a:ext uri="{FF2B5EF4-FFF2-40B4-BE49-F238E27FC236}">
                <a16:creationId xmlns:a16="http://schemas.microsoft.com/office/drawing/2014/main" id="{6D7CC905-DA38-4A5D-9F51-AF7D0EF3B289}"/>
              </a:ext>
            </a:extLst>
          </p:cNvPr>
          <p:cNvSpPr txBox="1"/>
          <p:nvPr/>
        </p:nvSpPr>
        <p:spPr>
          <a:xfrm>
            <a:off x="2684060" y="234243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Function Selector Keys: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Use these keys to select the custom function above the key.</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7913512E-48D1-4378-A99C-EB0E391CA5B1}"/>
              </a:ext>
            </a:extLst>
          </p:cNvPr>
          <p:cNvPicPr>
            <a:picLocks noChangeAspect="1"/>
          </p:cNvPicPr>
          <p:nvPr/>
        </p:nvPicPr>
        <p:blipFill>
          <a:blip r:embed="rId7"/>
          <a:stretch>
            <a:fillRect/>
          </a:stretch>
        </p:blipFill>
        <p:spPr>
          <a:xfrm rot="1348559">
            <a:off x="1994184" y="1818734"/>
            <a:ext cx="879760" cy="537441"/>
          </a:xfrm>
          <a:prstGeom prst="rect">
            <a:avLst/>
          </a:prstGeom>
        </p:spPr>
      </p:pic>
      <p:sp>
        <p:nvSpPr>
          <p:cNvPr id="26" name="TextBox 25">
            <a:extLst>
              <a:ext uri="{FF2B5EF4-FFF2-40B4-BE49-F238E27FC236}">
                <a16:creationId xmlns:a16="http://schemas.microsoft.com/office/drawing/2014/main" id="{B5354074-947E-4CE8-9B9A-702FDFDAAF05}"/>
              </a:ext>
            </a:extLst>
          </p:cNvPr>
          <p:cNvSpPr txBox="1"/>
          <p:nvPr/>
        </p:nvSpPr>
        <p:spPr>
          <a:xfrm>
            <a:off x="2684060" y="283990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Menu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custom functions. (in groups of 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A3DB630C-9CD4-47A6-B63D-BD33CEE455D8}"/>
              </a:ext>
            </a:extLst>
          </p:cNvPr>
          <p:cNvPicPr>
            <a:picLocks noChangeAspect="1"/>
          </p:cNvPicPr>
          <p:nvPr/>
        </p:nvPicPr>
        <p:blipFill>
          <a:blip r:embed="rId8"/>
          <a:stretch>
            <a:fillRect/>
          </a:stretch>
        </p:blipFill>
        <p:spPr>
          <a:xfrm rot="920771">
            <a:off x="1480111" y="1929392"/>
            <a:ext cx="1418260" cy="873592"/>
          </a:xfrm>
          <a:prstGeom prst="rect">
            <a:avLst/>
          </a:prstGeom>
        </p:spPr>
      </p:pic>
      <p:sp>
        <p:nvSpPr>
          <p:cNvPr id="29" name="TextBox 28">
            <a:extLst>
              <a:ext uri="{FF2B5EF4-FFF2-40B4-BE49-F238E27FC236}">
                <a16:creationId xmlns:a16="http://schemas.microsoft.com/office/drawing/2014/main" id="{5DB7390A-E153-4EC5-AE18-81589A7E1A20}"/>
              </a:ext>
            </a:extLst>
          </p:cNvPr>
          <p:cNvSpPr txBox="1"/>
          <p:nvPr/>
        </p:nvSpPr>
        <p:spPr>
          <a:xfrm>
            <a:off x="136478" y="134159"/>
            <a:ext cx="2506638" cy="400110"/>
          </a:xfrm>
          <a:prstGeom prst="rect">
            <a:avLst/>
          </a:prstGeom>
          <a:noFill/>
        </p:spPr>
        <p:txBody>
          <a:bodyPr wrap="square" rtlCol="0" anchor="ctr">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Nurse Console: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03EA0C28-F5F1-4860-BE75-1C9FEB0E0BC8}"/>
              </a:ext>
            </a:extLst>
          </p:cNvPr>
          <p:cNvSpPr txBox="1"/>
          <p:nvPr/>
        </p:nvSpPr>
        <p:spPr>
          <a:xfrm>
            <a:off x="472811" y="3728204"/>
            <a:ext cx="8950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1</a:t>
            </a:r>
          </a:p>
        </p:txBody>
      </p:sp>
      <p:sp>
        <p:nvSpPr>
          <p:cNvPr id="31" name="Rectangle 30">
            <a:extLst>
              <a:ext uri="{FF2B5EF4-FFF2-40B4-BE49-F238E27FC236}">
                <a16:creationId xmlns:a16="http://schemas.microsoft.com/office/drawing/2014/main" id="{1AAED506-9F6B-4E80-9D66-3F4002BEEBDC}"/>
              </a:ext>
            </a:extLst>
          </p:cNvPr>
          <p:cNvSpPr/>
          <p:nvPr/>
        </p:nvSpPr>
        <p:spPr>
          <a:xfrm>
            <a:off x="1378424" y="3517094"/>
            <a:ext cx="914400" cy="5804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RN</a:t>
            </a:r>
          </a:p>
        </p:txBody>
      </p:sp>
      <p:sp>
        <p:nvSpPr>
          <p:cNvPr id="32" name="Rectangle 31">
            <a:extLst>
              <a:ext uri="{FF2B5EF4-FFF2-40B4-BE49-F238E27FC236}">
                <a16:creationId xmlns:a16="http://schemas.microsoft.com/office/drawing/2014/main" id="{EFA209CA-1361-4012-BC72-2F959C548B5A}"/>
              </a:ext>
            </a:extLst>
          </p:cNvPr>
          <p:cNvSpPr/>
          <p:nvPr/>
        </p:nvSpPr>
        <p:spPr>
          <a:xfrm>
            <a:off x="4494048" y="3519321"/>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Night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Tones</a:t>
            </a:r>
          </a:p>
        </p:txBody>
      </p:sp>
      <p:sp>
        <p:nvSpPr>
          <p:cNvPr id="35" name="Rectangle 34">
            <a:extLst>
              <a:ext uri="{FF2B5EF4-FFF2-40B4-BE49-F238E27FC236}">
                <a16:creationId xmlns:a16="http://schemas.microsoft.com/office/drawing/2014/main" id="{1BD02BD6-C3AE-472C-B1D0-00277AE49ED1}"/>
              </a:ext>
            </a:extLst>
          </p:cNvPr>
          <p:cNvSpPr/>
          <p:nvPr/>
        </p:nvSpPr>
        <p:spPr>
          <a:xfrm>
            <a:off x="2434064" y="3529251"/>
            <a:ext cx="914400" cy="568286"/>
          </a:xfrm>
          <a:prstGeom prst="rect">
            <a:avLst/>
          </a:prstGeom>
          <a:solidFill>
            <a:srgbClr val="EF8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CNA</a:t>
            </a:r>
          </a:p>
        </p:txBody>
      </p:sp>
      <p:sp>
        <p:nvSpPr>
          <p:cNvPr id="36" name="Rectangle 35">
            <a:extLst>
              <a:ext uri="{FF2B5EF4-FFF2-40B4-BE49-F238E27FC236}">
                <a16:creationId xmlns:a16="http://schemas.microsoft.com/office/drawing/2014/main" id="{ADD2957A-76DD-40C3-AAC5-8105C22038B9}"/>
              </a:ext>
            </a:extLst>
          </p:cNvPr>
          <p:cNvSpPr/>
          <p:nvPr/>
        </p:nvSpPr>
        <p:spPr>
          <a:xfrm>
            <a:off x="3446993" y="3519087"/>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Mute Tones</a:t>
            </a:r>
          </a:p>
        </p:txBody>
      </p:sp>
      <p:sp>
        <p:nvSpPr>
          <p:cNvPr id="37" name="Rectangle 36">
            <a:extLst>
              <a:ext uri="{FF2B5EF4-FFF2-40B4-BE49-F238E27FC236}">
                <a16:creationId xmlns:a16="http://schemas.microsoft.com/office/drawing/2014/main" id="{1540C0BA-5034-4BF3-BD29-D47A60CFDACD}"/>
              </a:ext>
            </a:extLst>
          </p:cNvPr>
          <p:cNvSpPr/>
          <p:nvPr/>
        </p:nvSpPr>
        <p:spPr>
          <a:xfrm>
            <a:off x="3429000" y="5746532"/>
            <a:ext cx="914400" cy="56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All Page</a:t>
            </a:r>
          </a:p>
        </p:txBody>
      </p:sp>
      <p:sp>
        <p:nvSpPr>
          <p:cNvPr id="38" name="Rectangle 37">
            <a:extLst>
              <a:ext uri="{FF2B5EF4-FFF2-40B4-BE49-F238E27FC236}">
                <a16:creationId xmlns:a16="http://schemas.microsoft.com/office/drawing/2014/main" id="{87EE91E8-CBE9-4F7A-BD48-04253DF1CD04}"/>
              </a:ext>
            </a:extLst>
          </p:cNvPr>
          <p:cNvSpPr/>
          <p:nvPr/>
        </p:nvSpPr>
        <p:spPr>
          <a:xfrm>
            <a:off x="137842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39" name="Rectangle 38">
            <a:extLst>
              <a:ext uri="{FF2B5EF4-FFF2-40B4-BE49-F238E27FC236}">
                <a16:creationId xmlns:a16="http://schemas.microsoft.com/office/drawing/2014/main" id="{FA44E1B1-F16B-4B0A-8521-A291CE2A181C}"/>
              </a:ext>
            </a:extLst>
          </p:cNvPr>
          <p:cNvSpPr/>
          <p:nvPr/>
        </p:nvSpPr>
        <p:spPr>
          <a:xfrm>
            <a:off x="4494048" y="5746532"/>
            <a:ext cx="914400" cy="56175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Privacy</a:t>
            </a:r>
          </a:p>
        </p:txBody>
      </p:sp>
      <p:sp>
        <p:nvSpPr>
          <p:cNvPr id="40" name="Rectangle 39">
            <a:extLst>
              <a:ext uri="{FF2B5EF4-FFF2-40B4-BE49-F238E27FC236}">
                <a16:creationId xmlns:a16="http://schemas.microsoft.com/office/drawing/2014/main" id="{1A7A62B8-8867-4719-9A9D-F4BFA55E368B}"/>
              </a:ext>
            </a:extLst>
          </p:cNvPr>
          <p:cNvSpPr/>
          <p:nvPr/>
        </p:nvSpPr>
        <p:spPr>
          <a:xfrm>
            <a:off x="243406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2" name="TextBox 1">
            <a:extLst>
              <a:ext uri="{FF2B5EF4-FFF2-40B4-BE49-F238E27FC236}">
                <a16:creationId xmlns:a16="http://schemas.microsoft.com/office/drawing/2014/main" id="{5FA72914-6C97-425E-A439-C2F8A2D4405E}"/>
              </a:ext>
            </a:extLst>
          </p:cNvPr>
          <p:cNvSpPr txBox="1"/>
          <p:nvPr/>
        </p:nvSpPr>
        <p:spPr>
          <a:xfrm>
            <a:off x="1305014" y="4099529"/>
            <a:ext cx="5214893"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Need RN/</a:t>
            </a:r>
            <a:r>
              <a:rPr kumimoji="0" lang="en-US" sz="1400" b="1" i="0" u="none" strike="noStrike" kern="1200" cap="none" spc="0" normalizeH="0" baseline="0" noProof="0" dirty="0">
                <a:ln>
                  <a:noFill/>
                </a:ln>
                <a:solidFill>
                  <a:schemeClr val="accent2"/>
                </a:solidFill>
                <a:effectLst/>
                <a:uLnTx/>
                <a:uFillTx/>
                <a:latin typeface="Calibri" panose="020F0502020204030204" pitchFamily="34" charset="0"/>
                <a:ea typeface="+mn-ea"/>
                <a:cs typeface="+mn-cs"/>
              </a:rPr>
              <a:t>CNA</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Sends a service request to the RN or LPN assigned to that room by lighting the corridor light above door and sending notification to wireless phone (if applicable.)</a:t>
            </a:r>
            <a:endPar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endParaRPr>
          </a:p>
          <a:p>
            <a:r>
              <a:rPr lang="en-US" sz="1400" b="1" dirty="0">
                <a:solidFill>
                  <a:srgbClr val="5880B3"/>
                </a:solidFill>
                <a:latin typeface="Calibri" panose="020F0502020204030204" pitchFamily="34" charset="0"/>
              </a:rPr>
              <a:t>Mute Tones</a:t>
            </a:r>
            <a:r>
              <a:rPr lang="en-US" sz="1400" b="1" dirty="0">
                <a:solidFill>
                  <a:srgbClr val="000000"/>
                </a:solidFill>
                <a:latin typeface="Calibri" panose="020F0502020204030204" pitchFamily="34" charset="0"/>
              </a:rPr>
              <a:t>: </a:t>
            </a:r>
            <a:r>
              <a:rPr lang="en-US" sz="1400" dirty="0">
                <a:solidFill>
                  <a:srgbClr val="000000"/>
                </a:solidFill>
                <a:latin typeface="Calibri" panose="020F0502020204030204" pitchFamily="34" charset="0"/>
              </a:rPr>
              <a:t>Mutes call tones for 60 seconds, or until another call comes in.</a:t>
            </a:r>
            <a:endParaRPr lang="en-US" sz="12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rPr>
              <a:t>Night Tones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Reduces call tone volume by half, with the exceptions of Staff Assist and Code Blue.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TextBox 2">
            <a:extLst>
              <a:ext uri="{FF2B5EF4-FFF2-40B4-BE49-F238E27FC236}">
                <a16:creationId xmlns:a16="http://schemas.microsoft.com/office/drawing/2014/main" id="{01F6211E-A0E8-4D53-A9A4-7E11E3DF4071}"/>
              </a:ext>
            </a:extLst>
          </p:cNvPr>
          <p:cNvSpPr txBox="1"/>
          <p:nvPr/>
        </p:nvSpPr>
        <p:spPr>
          <a:xfrm>
            <a:off x="474098" y="5938955"/>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2</a:t>
            </a:r>
          </a:p>
        </p:txBody>
      </p:sp>
      <p:sp>
        <p:nvSpPr>
          <p:cNvPr id="4" name="TextBox 3">
            <a:extLst>
              <a:ext uri="{FF2B5EF4-FFF2-40B4-BE49-F238E27FC236}">
                <a16:creationId xmlns:a16="http://schemas.microsoft.com/office/drawing/2014/main" id="{2CEEDFC0-B540-4A00-BD0E-0076840B1CE5}"/>
              </a:ext>
            </a:extLst>
          </p:cNvPr>
          <p:cNvSpPr txBox="1"/>
          <p:nvPr/>
        </p:nvSpPr>
        <p:spPr>
          <a:xfrm>
            <a:off x="1388498" y="6336887"/>
            <a:ext cx="5177330"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CC99"/>
                </a:solidFill>
                <a:effectLst/>
                <a:uLnTx/>
                <a:uFillTx/>
                <a:latin typeface="Calibri" panose="020F0502020204030204" pitchFamily="34" charset="0"/>
                <a:ea typeface="+mn-ea"/>
                <a:cs typeface="+mn-cs"/>
              </a:rPr>
              <a:t>Vol+ / Vol-</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Changes the volume of the patient station.</a:t>
            </a:r>
            <a:endPar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All Page</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Pages all nurse call audio devices.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mn-ea"/>
                <a:cs typeface="+mn-cs"/>
              </a:rPr>
              <a:t>Privacy</a:t>
            </a:r>
            <a:r>
              <a:rPr kumimoji="0" lang="en-US" sz="1400" b="1" i="0" u="none" strike="noStrike" kern="1200" cap="none" spc="0" normalizeH="0" baseline="0" noProof="0" dirty="0">
                <a:ln>
                  <a:noFill/>
                </a:ln>
                <a:solidFill>
                  <a:srgbClr val="F0BF76"/>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HIPPA requirement. Mutes sound coming from pillow speaker. To set a room to Privacy, you first enter the Dial number then push the Privacy button (See reverse side for instructions.)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912ECE-3A4D-4411-B028-AE97DA8D163E}"/>
              </a:ext>
            </a:extLst>
          </p:cNvPr>
          <p:cNvSpPr txBox="1"/>
          <p:nvPr/>
        </p:nvSpPr>
        <p:spPr>
          <a:xfrm>
            <a:off x="474098" y="7541386"/>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3</a:t>
            </a:r>
          </a:p>
        </p:txBody>
      </p:sp>
      <p:sp>
        <p:nvSpPr>
          <p:cNvPr id="19" name="Rectangle 18">
            <a:extLst>
              <a:ext uri="{FF2B5EF4-FFF2-40B4-BE49-F238E27FC236}">
                <a16:creationId xmlns:a16="http://schemas.microsoft.com/office/drawing/2014/main" id="{0440DC4B-CAAB-4F89-9555-B99C556A662D}"/>
              </a:ext>
            </a:extLst>
          </p:cNvPr>
          <p:cNvSpPr/>
          <p:nvPr/>
        </p:nvSpPr>
        <p:spPr>
          <a:xfrm>
            <a:off x="1382110" y="7479000"/>
            <a:ext cx="914400" cy="490680"/>
          </a:xfrm>
          <a:prstGeom prst="rect">
            <a:avLst/>
          </a:prstGeom>
          <a:solidFill>
            <a:srgbClr val="FF0000"/>
          </a:solid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1" name="Rectangle 20">
            <a:extLst>
              <a:ext uri="{FF2B5EF4-FFF2-40B4-BE49-F238E27FC236}">
                <a16:creationId xmlns:a16="http://schemas.microsoft.com/office/drawing/2014/main" id="{52FA79E0-9633-4F2D-9583-BFCD06B41E03}"/>
              </a:ext>
            </a:extLst>
          </p:cNvPr>
          <p:cNvSpPr/>
          <p:nvPr/>
        </p:nvSpPr>
        <p:spPr>
          <a:xfrm>
            <a:off x="2301611" y="7480712"/>
            <a:ext cx="914400" cy="490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3" name="Rectangle 22">
            <a:extLst>
              <a:ext uri="{FF2B5EF4-FFF2-40B4-BE49-F238E27FC236}">
                <a16:creationId xmlns:a16="http://schemas.microsoft.com/office/drawing/2014/main" id="{8BA38016-1AE7-45A6-91AE-2FF502D63599}"/>
              </a:ext>
            </a:extLst>
          </p:cNvPr>
          <p:cNvSpPr/>
          <p:nvPr/>
        </p:nvSpPr>
        <p:spPr>
          <a:xfrm>
            <a:off x="4636675" y="7473019"/>
            <a:ext cx="914400" cy="509323"/>
          </a:xfrm>
          <a:prstGeom prst="rect">
            <a:avLst/>
          </a:prstGeom>
          <a:solidFill>
            <a:srgbClr val="00B050"/>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5" name="Rectangle 24">
            <a:extLst>
              <a:ext uri="{FF2B5EF4-FFF2-40B4-BE49-F238E27FC236}">
                <a16:creationId xmlns:a16="http://schemas.microsoft.com/office/drawing/2014/main" id="{D9A1D73A-E4AD-4CFA-87AE-B6799015EA4B}"/>
              </a:ext>
            </a:extLst>
          </p:cNvPr>
          <p:cNvSpPr/>
          <p:nvPr/>
        </p:nvSpPr>
        <p:spPr>
          <a:xfrm>
            <a:off x="3697743" y="7473019"/>
            <a:ext cx="914400" cy="5224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7" name="TextBox 26">
            <a:extLst>
              <a:ext uri="{FF2B5EF4-FFF2-40B4-BE49-F238E27FC236}">
                <a16:creationId xmlns:a16="http://schemas.microsoft.com/office/drawing/2014/main" id="{56F290A0-5B0C-4225-8F14-B1931C018248}"/>
              </a:ext>
            </a:extLst>
          </p:cNvPr>
          <p:cNvSpPr txBox="1"/>
          <p:nvPr/>
        </p:nvSpPr>
        <p:spPr>
          <a:xfrm>
            <a:off x="743804" y="8751783"/>
            <a:ext cx="601050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Delay On</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Off</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Delay should be on when wireless phones are in use and appropriately assigned.  Turn delay off when needed. i.e. network down, phones down, assignments incomplete etc.</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DF407175-8AED-4D71-B611-8B24ACE718B4}"/>
              </a:ext>
            </a:extLst>
          </p:cNvPr>
          <p:cNvSpPr txBox="1"/>
          <p:nvPr/>
        </p:nvSpPr>
        <p:spPr>
          <a:xfrm>
            <a:off x="1070517" y="7982342"/>
            <a:ext cx="2359643"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Off: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 NO delay. All calls ring immediately to console</a:t>
            </a:r>
          </a:p>
        </p:txBody>
      </p:sp>
      <p:sp>
        <p:nvSpPr>
          <p:cNvPr id="42" name="TextBox 41">
            <a:extLst>
              <a:ext uri="{FF2B5EF4-FFF2-40B4-BE49-F238E27FC236}">
                <a16:creationId xmlns:a16="http://schemas.microsoft.com/office/drawing/2014/main" id="{3B295BFD-273C-4E08-9626-A1367275DBE9}"/>
              </a:ext>
            </a:extLst>
          </p:cNvPr>
          <p:cNvSpPr txBox="1"/>
          <p:nvPr/>
        </p:nvSpPr>
        <p:spPr>
          <a:xfrm>
            <a:off x="3439289" y="7982342"/>
            <a:ext cx="2674907"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On:</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DELAY PATIENT</a:t>
            </a:r>
          </a:p>
        </p:txBody>
      </p:sp>
    </p:spTree>
    <p:extLst>
      <p:ext uri="{BB962C8B-B14F-4D97-AF65-F5344CB8AC3E}">
        <p14:creationId xmlns:p14="http://schemas.microsoft.com/office/powerpoint/2010/main" val="153124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310E-21EE-4807-9CC2-28C10B2C36BA}"/>
              </a:ext>
            </a:extLst>
          </p:cNvPr>
          <p:cNvSpPr>
            <a:spLocks noGrp="1"/>
          </p:cNvSpPr>
          <p:nvPr>
            <p:ph type="ctrTitle"/>
          </p:nvPr>
        </p:nvSpPr>
        <p:spPr>
          <a:xfrm>
            <a:off x="2410538" y="122833"/>
            <a:ext cx="2036931" cy="641444"/>
          </a:xfrm>
        </p:spPr>
        <p:txBody>
          <a:bodyPr anchor="t">
            <a:noAutofit/>
          </a:bodyPr>
          <a:lstStyle/>
          <a:p>
            <a:r>
              <a:rPr lang="en-US" sz="1800" b="1" u="sng" dirty="0"/>
              <a:t>UNIT</a:t>
            </a:r>
            <a:br>
              <a:rPr lang="en-US" sz="1800" b="1" u="sng" dirty="0"/>
            </a:br>
            <a:r>
              <a:rPr lang="en-US" sz="1800" b="1" u="sng" dirty="0"/>
              <a:t>3 North</a:t>
            </a:r>
            <a:br>
              <a:rPr lang="en-US" sz="2400" b="1" u="sng" dirty="0"/>
            </a:br>
            <a:endParaRPr lang="en-US" sz="2400" b="1" u="sng" dirty="0"/>
          </a:p>
        </p:txBody>
      </p:sp>
      <p:sp>
        <p:nvSpPr>
          <p:cNvPr id="3" name="Subtitle 2">
            <a:extLst>
              <a:ext uri="{FF2B5EF4-FFF2-40B4-BE49-F238E27FC236}">
                <a16:creationId xmlns:a16="http://schemas.microsoft.com/office/drawing/2014/main" id="{EFDF3B2A-9A23-4432-BC5D-0213AC1BE4B8}"/>
              </a:ext>
            </a:extLst>
          </p:cNvPr>
          <p:cNvSpPr>
            <a:spLocks noGrp="1"/>
          </p:cNvSpPr>
          <p:nvPr>
            <p:ph type="subTitle" idx="1"/>
          </p:nvPr>
        </p:nvSpPr>
        <p:spPr>
          <a:xfrm>
            <a:off x="1881962" y="866552"/>
            <a:ext cx="4976037" cy="8208335"/>
          </a:xfrm>
        </p:spPr>
        <p:txBody>
          <a:bodyPr>
            <a:noAutofit/>
          </a:bodyPr>
          <a:lstStyle/>
          <a:p>
            <a:pPr algn="l"/>
            <a:r>
              <a:rPr lang="en-US" sz="1200" b="1" u="sng" dirty="0">
                <a:solidFill>
                  <a:srgbClr val="FF0000"/>
                </a:solidFill>
                <a:latin typeface="Calibri" panose="020F0502020204030204" pitchFamily="34" charset="0"/>
              </a:rPr>
              <a:t>To Dial a Patient Room From the Console:</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Dial the room number on the keypad.</a:t>
            </a:r>
          </a:p>
          <a:p>
            <a:pPr algn="l"/>
            <a:r>
              <a:rPr lang="en-US" sz="1200" dirty="0">
                <a:solidFill>
                  <a:srgbClr val="000000"/>
                </a:solidFill>
                <a:latin typeface="Calibri" panose="020F0502020204030204" pitchFamily="34" charset="0"/>
              </a:rPr>
              <a:t>2. Lift the Handset.</a:t>
            </a:r>
          </a:p>
          <a:p>
            <a:pPr algn="l"/>
            <a:r>
              <a:rPr lang="en-US" sz="1200" dirty="0">
                <a:solidFill>
                  <a:srgbClr val="000000"/>
                </a:solidFill>
                <a:latin typeface="Calibri" panose="020F0502020204030204" pitchFamily="34" charset="0"/>
              </a:rPr>
              <a:t>3. Converse with the patient.</a:t>
            </a:r>
          </a:p>
          <a:p>
            <a:pPr algn="l"/>
            <a:r>
              <a:rPr lang="en-US" sz="1200" dirty="0">
                <a:solidFill>
                  <a:srgbClr val="000000"/>
                </a:solidFill>
                <a:latin typeface="Calibri" panose="020F0502020204030204" pitchFamily="34" charset="0"/>
              </a:rPr>
              <a:t>4. Hang up to end the call or you can push the cancel button on the console.</a:t>
            </a:r>
          </a:p>
          <a:p>
            <a:pPr algn="l"/>
            <a:r>
              <a:rPr lang="en-US" sz="1200" b="1" u="sng" dirty="0">
                <a:solidFill>
                  <a:srgbClr val="FF0000"/>
                </a:solidFill>
                <a:latin typeface="Calibri" panose="020F0502020204030204" pitchFamily="34" charset="0"/>
              </a:rPr>
              <a:t>To Answer Calls at the Console:</a:t>
            </a:r>
            <a:endParaRPr lang="en-US" sz="1200" dirty="0">
              <a:solidFill>
                <a:srgbClr val="000000"/>
              </a:solidFill>
              <a:latin typeface="Calibri" panose="020F0502020204030204" pitchFamily="34" charset="0"/>
            </a:endParaRPr>
          </a:p>
          <a:p>
            <a:pPr marL="171455" indent="-171455" algn="l">
              <a:lnSpc>
                <a:spcPct val="100000"/>
              </a:lnSpc>
              <a:buAutoNum type="arabicPeriod"/>
            </a:pPr>
            <a:r>
              <a:rPr lang="en-US" sz="1200" dirty="0">
                <a:solidFill>
                  <a:srgbClr val="000000"/>
                </a:solidFill>
                <a:latin typeface="Calibri" panose="020F0502020204030204" pitchFamily="34" charset="0"/>
              </a:rPr>
              <a:t>When the console tones, lift the handset.</a:t>
            </a:r>
          </a:p>
          <a:p>
            <a:pPr algn="l">
              <a:lnSpc>
                <a:spcPct val="100000"/>
              </a:lnSpc>
            </a:pPr>
            <a:r>
              <a:rPr lang="en-US" sz="1200" dirty="0">
                <a:solidFill>
                  <a:srgbClr val="000000"/>
                </a:solidFill>
                <a:latin typeface="Calibri" panose="020F0502020204030204" pitchFamily="34" charset="0"/>
              </a:rPr>
              <a:t>2. Converse with the patient. </a:t>
            </a:r>
          </a:p>
          <a:p>
            <a:pPr algn="l">
              <a:lnSpc>
                <a:spcPct val="100000"/>
              </a:lnSpc>
            </a:pPr>
            <a:r>
              <a:rPr lang="en-US" sz="1200" dirty="0">
                <a:solidFill>
                  <a:srgbClr val="000000"/>
                </a:solidFill>
                <a:latin typeface="Calibri" panose="020F0502020204030204" pitchFamily="34" charset="0"/>
              </a:rPr>
              <a:t>3. Hang up to end the call or you can push the cancel button on the console.</a:t>
            </a:r>
            <a:endParaRPr lang="en-US" sz="1200" dirty="0"/>
          </a:p>
          <a:p>
            <a:pPr algn="l"/>
            <a:r>
              <a:rPr lang="en-US" sz="1200" b="1" u="sng" dirty="0">
                <a:solidFill>
                  <a:srgbClr val="FF0000"/>
                </a:solidFill>
                <a:latin typeface="Calibri" panose="020F0502020204030204" pitchFamily="34" charset="0"/>
              </a:rPr>
              <a:t>To Set a Service at the Console:</a:t>
            </a:r>
            <a:endParaRPr lang="en-US" sz="1200" dirty="0">
              <a:solidFill>
                <a:srgbClr val="FF0000"/>
              </a:solidFill>
              <a:latin typeface="Calibri" panose="020F0502020204030204" pitchFamily="34" charset="0"/>
            </a:endParaRPr>
          </a:p>
          <a:p>
            <a:pPr algn="l"/>
            <a:r>
              <a:rPr lang="en-US" sz="1200" b="1" dirty="0">
                <a:solidFill>
                  <a:srgbClr val="000000"/>
                </a:solidFill>
                <a:latin typeface="Calibri" panose="020F0502020204030204" pitchFamily="34" charset="0"/>
              </a:rPr>
              <a:t>To Dispatch Staff After Receiving Call From Patient</a:t>
            </a:r>
          </a:p>
          <a:p>
            <a:pPr algn="l"/>
            <a:r>
              <a:rPr lang="en-US" sz="1200" dirty="0">
                <a:solidFill>
                  <a:srgbClr val="000000"/>
                </a:solidFill>
                <a:latin typeface="Calibri" panose="020F0502020204030204" pitchFamily="34" charset="0"/>
              </a:rPr>
              <a:t>1.  Answer patient call as described. Do not hang up.</a:t>
            </a:r>
          </a:p>
          <a:p>
            <a:pPr algn="l"/>
            <a:r>
              <a:rPr lang="en-US" sz="1200" dirty="0">
                <a:solidFill>
                  <a:srgbClr val="000000"/>
                </a:solidFill>
                <a:latin typeface="Calibri" panose="020F0502020204030204" pitchFamily="34" charset="0"/>
              </a:rPr>
              <a:t>2. Select need RN or Need PCA on the console and then hang up.</a:t>
            </a:r>
          </a:p>
          <a:p>
            <a:pPr algn="l"/>
            <a:r>
              <a:rPr lang="en-US" sz="1200" dirty="0">
                <a:solidFill>
                  <a:srgbClr val="000000"/>
                </a:solidFill>
                <a:latin typeface="Calibri" panose="020F0502020204030204" pitchFamily="34" charset="0"/>
              </a:rPr>
              <a:t>3. The corridor light above the room will flash the appropriate color for the service requested.</a:t>
            </a:r>
          </a:p>
          <a:p>
            <a:pPr algn="l"/>
            <a:r>
              <a:rPr lang="en-US" sz="1200" dirty="0">
                <a:solidFill>
                  <a:srgbClr val="000000"/>
                </a:solidFill>
                <a:latin typeface="Calibri" panose="020F0502020204030204" pitchFamily="34" charset="0"/>
              </a:rPr>
              <a:t>4. The service request will remain in the system until the caregiver hits the cancel button on the patient station.</a:t>
            </a:r>
          </a:p>
          <a:p>
            <a:pPr algn="l"/>
            <a:r>
              <a:rPr lang="en-US" sz="1200" b="1" dirty="0">
                <a:solidFill>
                  <a:srgbClr val="000000"/>
                </a:solidFill>
                <a:latin typeface="Calibri" panose="020F0502020204030204" pitchFamily="34" charset="0"/>
              </a:rPr>
              <a:t>To Dispatch Staff without a Patient Call</a:t>
            </a:r>
            <a:endParaRPr lang="en-US" sz="1200" dirty="0">
              <a:solidFill>
                <a:srgbClr val="000000"/>
              </a:solidFill>
              <a:latin typeface="Calibri" panose="020F0502020204030204" pitchFamily="34" charset="0"/>
            </a:endParaRPr>
          </a:p>
          <a:p>
            <a:pPr algn="l"/>
            <a:r>
              <a:rPr lang="en-US" sz="1200" dirty="0">
                <a:solidFill>
                  <a:srgbClr val="000000"/>
                </a:solidFill>
                <a:latin typeface="Calibri" panose="020F0502020204030204" pitchFamily="34" charset="0"/>
              </a:rPr>
              <a:t>1. Pick up the handset and dial the room number.  </a:t>
            </a:r>
            <a:r>
              <a:rPr lang="en-US" sz="1200" b="1" dirty="0">
                <a:solidFill>
                  <a:srgbClr val="FF0000"/>
                </a:solidFill>
                <a:latin typeface="Calibri" panose="020F0502020204030204" pitchFamily="34" charset="0"/>
              </a:rPr>
              <a:t>NOTE:</a:t>
            </a:r>
            <a:r>
              <a:rPr lang="en-US" sz="1200" dirty="0">
                <a:solidFill>
                  <a:srgbClr val="000000"/>
                </a:solidFill>
                <a:latin typeface="Calibri" panose="020F0502020204030204" pitchFamily="34" charset="0"/>
              </a:rPr>
              <a:t> This will open voice path to the room. The patient will be able to hear you.</a:t>
            </a:r>
          </a:p>
          <a:p>
            <a:pPr algn="l"/>
            <a:r>
              <a:rPr lang="en-US" sz="1200" dirty="0">
                <a:solidFill>
                  <a:srgbClr val="000000"/>
                </a:solidFill>
                <a:latin typeface="Calibri" panose="020F0502020204030204" pitchFamily="34" charset="0"/>
              </a:rPr>
              <a:t>2. Select need RN or Need PCT on the console and then hang up.</a:t>
            </a:r>
          </a:p>
          <a:p>
            <a:pPr algn="l"/>
            <a:r>
              <a:rPr lang="en-US" sz="1200" dirty="0">
                <a:solidFill>
                  <a:srgbClr val="000000"/>
                </a:solidFill>
                <a:latin typeface="Calibri" panose="020F0502020204030204" pitchFamily="34" charset="0"/>
              </a:rPr>
              <a:t>3. The corridor light above the room will flash the all appropriate color for the service requested.</a:t>
            </a:r>
          </a:p>
          <a:p>
            <a:pPr algn="l"/>
            <a:r>
              <a:rPr lang="en-US" sz="1200" dirty="0">
                <a:solidFill>
                  <a:srgbClr val="000000"/>
                </a:solidFill>
                <a:latin typeface="Calibri" panose="020F0502020204030204" pitchFamily="34" charset="0"/>
              </a:rPr>
              <a:t>4. The service request will remain active in the system until the caregiver hits cancel button on the patient station.</a:t>
            </a:r>
          </a:p>
          <a:p>
            <a:pPr algn="l"/>
            <a:r>
              <a:rPr lang="en-US" sz="1200" b="1" u="sng" dirty="0">
                <a:solidFill>
                  <a:srgbClr val="FF0000"/>
                </a:solidFill>
                <a:latin typeface="Calibri" panose="020F0502020204030204" pitchFamily="34" charset="0"/>
              </a:rPr>
              <a:t>To Set Privacy or Monitor:</a:t>
            </a:r>
          </a:p>
          <a:p>
            <a:pPr algn="l"/>
            <a:r>
              <a:rPr lang="en-US" sz="1200" dirty="0">
                <a:solidFill>
                  <a:srgbClr val="000000"/>
                </a:solidFill>
                <a:latin typeface="Calibri" panose="020F0502020204030204" pitchFamily="34" charset="0"/>
              </a:rPr>
              <a:t>The privacy function will allow you to disable audio from the patient room out to the nurse station. This can be used if there is a need for a conversation to take place in the patient room and will ensure that no one can be listening in through the nurse call system. </a:t>
            </a:r>
          </a:p>
          <a:p>
            <a:pPr algn="l"/>
            <a:r>
              <a:rPr lang="en-US" sz="1200" dirty="0">
                <a:solidFill>
                  <a:srgbClr val="000000"/>
                </a:solidFill>
                <a:latin typeface="Calibri" panose="020F0502020204030204" pitchFamily="34" charset="0"/>
              </a:rPr>
              <a:t>To enable privacy enter the “dial number” of the room you want in privacy and press the “Privacy” button. You will see the room status change to “Privacy”. </a:t>
            </a:r>
          </a:p>
          <a:p>
            <a:pPr algn="l"/>
            <a:r>
              <a:rPr lang="en-US" sz="1200" dirty="0">
                <a:solidFill>
                  <a:srgbClr val="000000"/>
                </a:solidFill>
                <a:latin typeface="Calibri" panose="020F0502020204030204" pitchFamily="34" charset="0"/>
              </a:rPr>
              <a:t>To remove privacy, enter the “dial number” of the room and press “Privacy”. You will see the room status change again. </a:t>
            </a:r>
          </a:p>
          <a:p>
            <a:pPr algn="l"/>
            <a:endParaRPr lang="en-US" sz="1200" dirty="0"/>
          </a:p>
        </p:txBody>
      </p:sp>
      <p:pic>
        <p:nvPicPr>
          <p:cNvPr id="5" name="Picture 4">
            <a:extLst>
              <a:ext uri="{FF2B5EF4-FFF2-40B4-BE49-F238E27FC236}">
                <a16:creationId xmlns:a16="http://schemas.microsoft.com/office/drawing/2014/main" id="{5B9EAD1D-2430-47E3-AB5C-93708D1DF4D4}"/>
              </a:ext>
            </a:extLst>
          </p:cNvPr>
          <p:cNvPicPr>
            <a:picLocks noChangeAspect="1"/>
          </p:cNvPicPr>
          <p:nvPr/>
        </p:nvPicPr>
        <p:blipFill>
          <a:blip r:embed="rId2"/>
          <a:stretch>
            <a:fillRect/>
          </a:stretch>
        </p:blipFill>
        <p:spPr>
          <a:xfrm>
            <a:off x="144911" y="122833"/>
            <a:ext cx="1481870" cy="641444"/>
          </a:xfrm>
          <a:prstGeom prst="rect">
            <a:avLst/>
          </a:prstGeom>
        </p:spPr>
      </p:pic>
      <p:pic>
        <p:nvPicPr>
          <p:cNvPr id="7" name="Picture 6">
            <a:extLst>
              <a:ext uri="{FF2B5EF4-FFF2-40B4-BE49-F238E27FC236}">
                <a16:creationId xmlns:a16="http://schemas.microsoft.com/office/drawing/2014/main" id="{239D02D2-A522-4B4E-8B62-5C2FBC431948}"/>
              </a:ext>
            </a:extLst>
          </p:cNvPr>
          <p:cNvPicPr>
            <a:picLocks noChangeAspect="1"/>
          </p:cNvPicPr>
          <p:nvPr/>
        </p:nvPicPr>
        <p:blipFill>
          <a:blip r:embed="rId3"/>
          <a:stretch>
            <a:fillRect/>
          </a:stretch>
        </p:blipFill>
        <p:spPr>
          <a:xfrm>
            <a:off x="5805487" y="122833"/>
            <a:ext cx="1052513" cy="531020"/>
          </a:xfrm>
          <a:prstGeom prst="rect">
            <a:avLst/>
          </a:prstGeom>
        </p:spPr>
      </p:pic>
      <p:graphicFrame>
        <p:nvGraphicFramePr>
          <p:cNvPr id="10" name="Table 10">
            <a:extLst>
              <a:ext uri="{FF2B5EF4-FFF2-40B4-BE49-F238E27FC236}">
                <a16:creationId xmlns:a16="http://schemas.microsoft.com/office/drawing/2014/main" id="{DB77652F-E1E0-4FD9-AB6F-D92F5CE3F380}"/>
              </a:ext>
            </a:extLst>
          </p:cNvPr>
          <p:cNvGraphicFramePr>
            <a:graphicFrameLocks noGrp="1"/>
          </p:cNvGraphicFramePr>
          <p:nvPr>
            <p:extLst>
              <p:ext uri="{D42A27DB-BD31-4B8C-83A1-F6EECF244321}">
                <p14:modId xmlns:p14="http://schemas.microsoft.com/office/powerpoint/2010/main" val="2221696174"/>
              </p:ext>
            </p:extLst>
          </p:nvPr>
        </p:nvGraphicFramePr>
        <p:xfrm>
          <a:off x="154172" y="929514"/>
          <a:ext cx="1520456" cy="8091651"/>
        </p:xfrm>
        <a:graphic>
          <a:graphicData uri="http://schemas.openxmlformats.org/drawingml/2006/table">
            <a:tbl>
              <a:tblPr firstRow="1" bandRow="1">
                <a:tableStyleId>{5C22544A-7EE6-4342-B048-85BDC9FD1C3A}</a:tableStyleId>
              </a:tblPr>
              <a:tblGrid>
                <a:gridCol w="885958">
                  <a:extLst>
                    <a:ext uri="{9D8B030D-6E8A-4147-A177-3AD203B41FA5}">
                      <a16:colId xmlns:a16="http://schemas.microsoft.com/office/drawing/2014/main" val="1863119884"/>
                    </a:ext>
                  </a:extLst>
                </a:gridCol>
                <a:gridCol w="634498">
                  <a:extLst>
                    <a:ext uri="{9D8B030D-6E8A-4147-A177-3AD203B41FA5}">
                      <a16:colId xmlns:a16="http://schemas.microsoft.com/office/drawing/2014/main" val="1357751720"/>
                    </a:ext>
                  </a:extLst>
                </a:gridCol>
              </a:tblGrid>
              <a:tr h="792677">
                <a:tc>
                  <a:txBody>
                    <a:bodyPr/>
                    <a:lstStyle/>
                    <a:p>
                      <a:pPr algn="ctr"/>
                      <a:r>
                        <a:rPr lang="en-US" sz="1400" dirty="0"/>
                        <a:t>Room #</a:t>
                      </a:r>
                    </a:p>
                  </a:txBody>
                  <a:tcPr anchor="ctr"/>
                </a:tc>
                <a:tc>
                  <a:txBody>
                    <a:bodyPr/>
                    <a:lstStyle/>
                    <a:p>
                      <a:pPr algn="ctr"/>
                      <a:r>
                        <a:rPr lang="en-US" dirty="0"/>
                        <a:t>Dial #</a:t>
                      </a:r>
                    </a:p>
                  </a:txBody>
                  <a:tcPr anchor="ctr"/>
                </a:tc>
                <a:extLst>
                  <a:ext uri="{0D108BD9-81ED-4DB2-BD59-A6C34878D82A}">
                    <a16:rowId xmlns:a16="http://schemas.microsoft.com/office/drawing/2014/main" val="574707832"/>
                  </a:ext>
                </a:extLst>
              </a:tr>
              <a:tr h="334195">
                <a:tc>
                  <a:txBody>
                    <a:bodyPr/>
                    <a:lstStyle/>
                    <a:p>
                      <a:pPr algn="ctr" fontAlgn="b"/>
                      <a:r>
                        <a:rPr lang="en-US" sz="1100" b="0" i="0" u="none" strike="noStrike" dirty="0">
                          <a:solidFill>
                            <a:srgbClr val="000000"/>
                          </a:solidFill>
                          <a:effectLst/>
                          <a:latin typeface="Calibri" panose="020F0502020204030204" pitchFamily="34" charset="0"/>
                        </a:rPr>
                        <a:t>Pt Rm 3502</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3502</a:t>
                      </a:r>
                    </a:p>
                  </a:txBody>
                  <a:tcPr marL="0" marR="0" marT="0" marB="0" anchor="ctr"/>
                </a:tc>
                <a:extLst>
                  <a:ext uri="{0D108BD9-81ED-4DB2-BD59-A6C34878D82A}">
                    <a16:rowId xmlns:a16="http://schemas.microsoft.com/office/drawing/2014/main" val="2620584987"/>
                  </a:ext>
                </a:extLst>
              </a:tr>
              <a:tr h="314374">
                <a:tc>
                  <a:txBody>
                    <a:bodyPr/>
                    <a:lstStyle/>
                    <a:p>
                      <a:pPr algn="ctr" fontAlgn="b"/>
                      <a:r>
                        <a:rPr lang="en-US" sz="1100" b="0" i="0" u="none" strike="noStrike">
                          <a:solidFill>
                            <a:srgbClr val="000000"/>
                          </a:solidFill>
                          <a:effectLst/>
                          <a:latin typeface="Calibri" panose="020F0502020204030204" pitchFamily="34" charset="0"/>
                        </a:rPr>
                        <a:t>Pt Rm 3506</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3506</a:t>
                      </a:r>
                    </a:p>
                  </a:txBody>
                  <a:tcPr marL="0" marR="0" marT="0" marB="0" anchor="ctr"/>
                </a:tc>
                <a:extLst>
                  <a:ext uri="{0D108BD9-81ED-4DB2-BD59-A6C34878D82A}">
                    <a16:rowId xmlns:a16="http://schemas.microsoft.com/office/drawing/2014/main" val="3094883844"/>
                  </a:ext>
                </a:extLst>
              </a:tr>
              <a:tr h="409688">
                <a:tc>
                  <a:txBody>
                    <a:bodyPr/>
                    <a:lstStyle/>
                    <a:p>
                      <a:pPr algn="ctr" fontAlgn="b"/>
                      <a:r>
                        <a:rPr lang="en-US" sz="1100" b="0" i="0" u="none" strike="noStrike">
                          <a:solidFill>
                            <a:srgbClr val="000000"/>
                          </a:solidFill>
                          <a:effectLst/>
                          <a:latin typeface="Calibri" panose="020F0502020204030204" pitchFamily="34" charset="0"/>
                        </a:rPr>
                        <a:t>Pt Rm 3510</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3510</a:t>
                      </a:r>
                    </a:p>
                  </a:txBody>
                  <a:tcPr marL="0" marR="0" marT="0" marB="0" anchor="ctr"/>
                </a:tc>
                <a:extLst>
                  <a:ext uri="{0D108BD9-81ED-4DB2-BD59-A6C34878D82A}">
                    <a16:rowId xmlns:a16="http://schemas.microsoft.com/office/drawing/2014/main" val="767677527"/>
                  </a:ext>
                </a:extLst>
              </a:tr>
              <a:tr h="297177">
                <a:tc>
                  <a:txBody>
                    <a:bodyPr/>
                    <a:lstStyle/>
                    <a:p>
                      <a:pPr algn="ctr" fontAlgn="b"/>
                      <a:r>
                        <a:rPr lang="en-US" sz="1100" b="0" i="0" u="none" strike="noStrike">
                          <a:solidFill>
                            <a:srgbClr val="000000"/>
                          </a:solidFill>
                          <a:effectLst/>
                          <a:latin typeface="Calibri" panose="020F0502020204030204" pitchFamily="34" charset="0"/>
                        </a:rPr>
                        <a:t>Pt Rm 3514</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3514</a:t>
                      </a:r>
                    </a:p>
                  </a:txBody>
                  <a:tcPr marL="0" marR="0" marT="0" marB="0" anchor="ctr"/>
                </a:tc>
                <a:extLst>
                  <a:ext uri="{0D108BD9-81ED-4DB2-BD59-A6C34878D82A}">
                    <a16:rowId xmlns:a16="http://schemas.microsoft.com/office/drawing/2014/main" val="1534574263"/>
                  </a:ext>
                </a:extLst>
              </a:tr>
              <a:tr h="297177">
                <a:tc>
                  <a:txBody>
                    <a:bodyPr/>
                    <a:lstStyle/>
                    <a:p>
                      <a:pPr algn="ctr" fontAlgn="b"/>
                      <a:r>
                        <a:rPr lang="en-US" sz="1100" b="0" i="0" u="none" strike="noStrike">
                          <a:solidFill>
                            <a:srgbClr val="000000"/>
                          </a:solidFill>
                          <a:effectLst/>
                          <a:latin typeface="Calibri" panose="020F0502020204030204" pitchFamily="34" charset="0"/>
                        </a:rPr>
                        <a:t>Pt Rm 3518</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3518</a:t>
                      </a:r>
                    </a:p>
                  </a:txBody>
                  <a:tcPr marL="0" marR="0" marT="0" marB="0" anchor="ctr"/>
                </a:tc>
                <a:extLst>
                  <a:ext uri="{0D108BD9-81ED-4DB2-BD59-A6C34878D82A}">
                    <a16:rowId xmlns:a16="http://schemas.microsoft.com/office/drawing/2014/main" val="946749000"/>
                  </a:ext>
                </a:extLst>
              </a:tr>
              <a:tr h="297177">
                <a:tc>
                  <a:txBody>
                    <a:bodyPr/>
                    <a:lstStyle/>
                    <a:p>
                      <a:pPr algn="ctr" fontAlgn="b"/>
                      <a:r>
                        <a:rPr lang="en-US" sz="1100" b="0" i="0" u="none" strike="noStrike">
                          <a:solidFill>
                            <a:srgbClr val="000000"/>
                          </a:solidFill>
                          <a:effectLst/>
                          <a:latin typeface="Calibri" panose="020F0502020204030204" pitchFamily="34" charset="0"/>
                        </a:rPr>
                        <a:t>Pt Rm 3522</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3522</a:t>
                      </a:r>
                    </a:p>
                  </a:txBody>
                  <a:tcPr marL="0" marR="0" marT="0" marB="0" anchor="ctr"/>
                </a:tc>
                <a:extLst>
                  <a:ext uri="{0D108BD9-81ED-4DB2-BD59-A6C34878D82A}">
                    <a16:rowId xmlns:a16="http://schemas.microsoft.com/office/drawing/2014/main" val="1659534690"/>
                  </a:ext>
                </a:extLst>
              </a:tr>
              <a:tr h="297177">
                <a:tc>
                  <a:txBody>
                    <a:bodyPr/>
                    <a:lstStyle/>
                    <a:p>
                      <a:pPr algn="ctr" fontAlgn="b"/>
                      <a:r>
                        <a:rPr lang="en-US" sz="1100" b="0" i="0" u="none" strike="noStrike">
                          <a:solidFill>
                            <a:srgbClr val="000000"/>
                          </a:solidFill>
                          <a:effectLst/>
                          <a:latin typeface="Calibri" panose="020F0502020204030204" pitchFamily="34" charset="0"/>
                        </a:rPr>
                        <a:t>Pt Rm 3526</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3526</a:t>
                      </a:r>
                    </a:p>
                  </a:txBody>
                  <a:tcPr marL="0" marR="0" marT="0" marB="0" anchor="ctr"/>
                </a:tc>
                <a:extLst>
                  <a:ext uri="{0D108BD9-81ED-4DB2-BD59-A6C34878D82A}">
                    <a16:rowId xmlns:a16="http://schemas.microsoft.com/office/drawing/2014/main" val="3540525675"/>
                  </a:ext>
                </a:extLst>
              </a:tr>
              <a:tr h="297177">
                <a:tc>
                  <a:txBody>
                    <a:bodyPr/>
                    <a:lstStyle/>
                    <a:p>
                      <a:pPr algn="ctr" fontAlgn="b"/>
                      <a:r>
                        <a:rPr lang="en-US" sz="1100" b="0" i="0" u="none" strike="noStrike">
                          <a:solidFill>
                            <a:srgbClr val="000000"/>
                          </a:solidFill>
                          <a:effectLst/>
                          <a:latin typeface="Calibri" panose="020F0502020204030204" pitchFamily="34" charset="0"/>
                        </a:rPr>
                        <a:t>Pt Rm 3530</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3530</a:t>
                      </a:r>
                    </a:p>
                  </a:txBody>
                  <a:tcPr marL="0" marR="0" marT="0" marB="0" anchor="ctr"/>
                </a:tc>
                <a:extLst>
                  <a:ext uri="{0D108BD9-81ED-4DB2-BD59-A6C34878D82A}">
                    <a16:rowId xmlns:a16="http://schemas.microsoft.com/office/drawing/2014/main" val="1480865785"/>
                  </a:ext>
                </a:extLst>
              </a:tr>
              <a:tr h="297177">
                <a:tc>
                  <a:txBody>
                    <a:bodyPr/>
                    <a:lstStyle/>
                    <a:p>
                      <a:pPr algn="ctr" fontAlgn="b"/>
                      <a:r>
                        <a:rPr lang="en-US" sz="1100" b="0" i="0" u="none" strike="noStrike">
                          <a:solidFill>
                            <a:srgbClr val="000000"/>
                          </a:solidFill>
                          <a:effectLst/>
                          <a:latin typeface="Calibri" panose="020F0502020204030204" pitchFamily="34" charset="0"/>
                        </a:rPr>
                        <a:t>Pt Rm 3402</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3402</a:t>
                      </a:r>
                    </a:p>
                  </a:txBody>
                  <a:tcPr marL="0" marR="0" marT="0" marB="0" anchor="ctr"/>
                </a:tc>
                <a:extLst>
                  <a:ext uri="{0D108BD9-81ED-4DB2-BD59-A6C34878D82A}">
                    <a16:rowId xmlns:a16="http://schemas.microsoft.com/office/drawing/2014/main" val="3698918795"/>
                  </a:ext>
                </a:extLst>
              </a:tr>
              <a:tr h="297177">
                <a:tc>
                  <a:txBody>
                    <a:bodyPr/>
                    <a:lstStyle/>
                    <a:p>
                      <a:pPr algn="ctr" fontAlgn="b"/>
                      <a:r>
                        <a:rPr lang="en-US" sz="1100" b="0" i="0" u="none" strike="noStrike">
                          <a:solidFill>
                            <a:srgbClr val="000000"/>
                          </a:solidFill>
                          <a:effectLst/>
                          <a:latin typeface="Calibri" panose="020F0502020204030204" pitchFamily="34" charset="0"/>
                        </a:rPr>
                        <a:t>Pt Rm 3404</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3404</a:t>
                      </a:r>
                    </a:p>
                  </a:txBody>
                  <a:tcPr marL="0" marR="0" marT="0" marB="0" anchor="ctr"/>
                </a:tc>
                <a:extLst>
                  <a:ext uri="{0D108BD9-81ED-4DB2-BD59-A6C34878D82A}">
                    <a16:rowId xmlns:a16="http://schemas.microsoft.com/office/drawing/2014/main" val="145795402"/>
                  </a:ext>
                </a:extLst>
              </a:tr>
              <a:tr h="297177">
                <a:tc>
                  <a:txBody>
                    <a:bodyPr/>
                    <a:lstStyle/>
                    <a:p>
                      <a:pPr algn="ctr" fontAlgn="b"/>
                      <a:r>
                        <a:rPr lang="en-US" sz="1100" b="0" i="0" u="none" strike="noStrike">
                          <a:solidFill>
                            <a:srgbClr val="000000"/>
                          </a:solidFill>
                          <a:effectLst/>
                          <a:latin typeface="Calibri" panose="020F0502020204030204" pitchFamily="34" charset="0"/>
                        </a:rPr>
                        <a:t>Pt Rm 3406</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3406</a:t>
                      </a:r>
                    </a:p>
                  </a:txBody>
                  <a:tcPr marL="0" marR="0" marT="0" marB="0" anchor="ctr"/>
                </a:tc>
                <a:extLst>
                  <a:ext uri="{0D108BD9-81ED-4DB2-BD59-A6C34878D82A}">
                    <a16:rowId xmlns:a16="http://schemas.microsoft.com/office/drawing/2014/main" val="852084685"/>
                  </a:ext>
                </a:extLst>
              </a:tr>
              <a:tr h="297177">
                <a:tc>
                  <a:txBody>
                    <a:bodyPr/>
                    <a:lstStyle/>
                    <a:p>
                      <a:pPr algn="ctr" fontAlgn="b"/>
                      <a:r>
                        <a:rPr lang="en-US" sz="1100" b="0" i="0" u="none" strike="noStrike">
                          <a:solidFill>
                            <a:srgbClr val="000000"/>
                          </a:solidFill>
                          <a:effectLst/>
                          <a:latin typeface="Calibri" panose="020F0502020204030204" pitchFamily="34" charset="0"/>
                        </a:rPr>
                        <a:t>Pt Rm 3408</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3408</a:t>
                      </a:r>
                    </a:p>
                  </a:txBody>
                  <a:tcPr marL="0" marR="0" marT="0" marB="0" anchor="ctr"/>
                </a:tc>
                <a:extLst>
                  <a:ext uri="{0D108BD9-81ED-4DB2-BD59-A6C34878D82A}">
                    <a16:rowId xmlns:a16="http://schemas.microsoft.com/office/drawing/2014/main" val="2263647325"/>
                  </a:ext>
                </a:extLst>
              </a:tr>
              <a:tr h="297177">
                <a:tc>
                  <a:txBody>
                    <a:bodyPr/>
                    <a:lstStyle/>
                    <a:p>
                      <a:pPr algn="ctr" fontAlgn="b"/>
                      <a:r>
                        <a:rPr lang="en-US" sz="1100" b="0" i="0" u="none" strike="noStrike">
                          <a:solidFill>
                            <a:srgbClr val="000000"/>
                          </a:solidFill>
                          <a:effectLst/>
                          <a:latin typeface="Calibri" panose="020F0502020204030204" pitchFamily="34" charset="0"/>
                        </a:rPr>
                        <a:t>Pt Rm 3410</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3410</a:t>
                      </a:r>
                    </a:p>
                  </a:txBody>
                  <a:tcPr marL="0" marR="0" marT="0" marB="0" anchor="ctr"/>
                </a:tc>
                <a:extLst>
                  <a:ext uri="{0D108BD9-81ED-4DB2-BD59-A6C34878D82A}">
                    <a16:rowId xmlns:a16="http://schemas.microsoft.com/office/drawing/2014/main" val="3277698827"/>
                  </a:ext>
                </a:extLst>
              </a:tr>
              <a:tr h="297177">
                <a:tc>
                  <a:txBody>
                    <a:bodyPr/>
                    <a:lstStyle/>
                    <a:p>
                      <a:pPr algn="ctr" fontAlgn="b"/>
                      <a:r>
                        <a:rPr lang="en-US" sz="1100" b="0" i="0" u="none" strike="noStrike">
                          <a:solidFill>
                            <a:srgbClr val="000000"/>
                          </a:solidFill>
                          <a:effectLst/>
                          <a:latin typeface="Calibri" panose="020F0502020204030204" pitchFamily="34" charset="0"/>
                        </a:rPr>
                        <a:t>Pt Rm 3412</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3412</a:t>
                      </a:r>
                    </a:p>
                  </a:txBody>
                  <a:tcPr marL="0" marR="0" marT="0" marB="0" anchor="ctr"/>
                </a:tc>
                <a:extLst>
                  <a:ext uri="{0D108BD9-81ED-4DB2-BD59-A6C34878D82A}">
                    <a16:rowId xmlns:a16="http://schemas.microsoft.com/office/drawing/2014/main" val="1594284825"/>
                  </a:ext>
                </a:extLst>
              </a:tr>
              <a:tr h="297177">
                <a:tc>
                  <a:txBody>
                    <a:bodyPr/>
                    <a:lstStyle/>
                    <a:p>
                      <a:pPr algn="ctr" fontAlgn="b"/>
                      <a:r>
                        <a:rPr lang="en-US" sz="1100" b="0" i="0" u="none" strike="noStrike">
                          <a:solidFill>
                            <a:srgbClr val="000000"/>
                          </a:solidFill>
                          <a:effectLst/>
                          <a:latin typeface="Calibri" panose="020F0502020204030204" pitchFamily="34" charset="0"/>
                        </a:rPr>
                        <a:t>Pt Rm 3414</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3414</a:t>
                      </a:r>
                    </a:p>
                  </a:txBody>
                  <a:tcPr marL="0" marR="0" marT="0" marB="0" anchor="ctr"/>
                </a:tc>
                <a:extLst>
                  <a:ext uri="{0D108BD9-81ED-4DB2-BD59-A6C34878D82A}">
                    <a16:rowId xmlns:a16="http://schemas.microsoft.com/office/drawing/2014/main" val="1557193643"/>
                  </a:ext>
                </a:extLst>
              </a:tr>
              <a:tr h="297177">
                <a:tc>
                  <a:txBody>
                    <a:bodyPr/>
                    <a:lstStyle/>
                    <a:p>
                      <a:pPr algn="ctr" fontAlgn="b"/>
                      <a:r>
                        <a:rPr lang="en-US" sz="1100" b="0" i="0" u="none" strike="noStrike">
                          <a:solidFill>
                            <a:srgbClr val="000000"/>
                          </a:solidFill>
                          <a:effectLst/>
                          <a:latin typeface="Calibri" panose="020F0502020204030204" pitchFamily="34" charset="0"/>
                        </a:rPr>
                        <a:t>Pt Rm 3416</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3416</a:t>
                      </a:r>
                    </a:p>
                  </a:txBody>
                  <a:tcPr marL="0" marR="0" marT="0" marB="0" anchor="ctr"/>
                </a:tc>
                <a:extLst>
                  <a:ext uri="{0D108BD9-81ED-4DB2-BD59-A6C34878D82A}">
                    <a16:rowId xmlns:a16="http://schemas.microsoft.com/office/drawing/2014/main" val="17703012"/>
                  </a:ext>
                </a:extLst>
              </a:tr>
              <a:tr h="297177">
                <a:tc>
                  <a:txBody>
                    <a:bodyPr/>
                    <a:lstStyle/>
                    <a:p>
                      <a:pPr algn="ctr" fontAlgn="b"/>
                      <a:r>
                        <a:rPr lang="en-US" sz="1100" b="0" i="0" u="none" strike="noStrike">
                          <a:solidFill>
                            <a:srgbClr val="000000"/>
                          </a:solidFill>
                          <a:effectLst/>
                          <a:latin typeface="Calibri" panose="020F0502020204030204" pitchFamily="34" charset="0"/>
                        </a:rPr>
                        <a:t>Pt Rm 3418</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3418</a:t>
                      </a:r>
                    </a:p>
                  </a:txBody>
                  <a:tcPr marL="0" marR="0" marT="0" marB="0" anchor="ctr"/>
                </a:tc>
                <a:extLst>
                  <a:ext uri="{0D108BD9-81ED-4DB2-BD59-A6C34878D82A}">
                    <a16:rowId xmlns:a16="http://schemas.microsoft.com/office/drawing/2014/main" val="2995061887"/>
                  </a:ext>
                </a:extLst>
              </a:tr>
              <a:tr h="297177">
                <a:tc>
                  <a:txBody>
                    <a:bodyPr/>
                    <a:lstStyle/>
                    <a:p>
                      <a:pPr algn="ctr" fontAlgn="b"/>
                      <a:r>
                        <a:rPr lang="en-US" sz="1100" b="0" i="0" u="none" strike="noStrike">
                          <a:solidFill>
                            <a:srgbClr val="000000"/>
                          </a:solidFill>
                          <a:effectLst/>
                          <a:latin typeface="Calibri" panose="020F0502020204030204" pitchFamily="34" charset="0"/>
                        </a:rPr>
                        <a:t>Pt Rm 3420</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3420</a:t>
                      </a:r>
                    </a:p>
                  </a:txBody>
                  <a:tcPr marL="0" marR="0" marT="0" marB="0" anchor="ctr"/>
                </a:tc>
                <a:extLst>
                  <a:ext uri="{0D108BD9-81ED-4DB2-BD59-A6C34878D82A}">
                    <a16:rowId xmlns:a16="http://schemas.microsoft.com/office/drawing/2014/main" val="362014069"/>
                  </a:ext>
                </a:extLst>
              </a:tr>
              <a:tr h="297177">
                <a:tc>
                  <a:txBody>
                    <a:bodyPr/>
                    <a:lstStyle/>
                    <a:p>
                      <a:pPr algn="ctr" fontAlgn="b"/>
                      <a:r>
                        <a:rPr lang="en-US" sz="1100" b="0" i="0" u="none" strike="noStrike">
                          <a:solidFill>
                            <a:srgbClr val="000000"/>
                          </a:solidFill>
                          <a:effectLst/>
                          <a:latin typeface="Calibri" panose="020F0502020204030204" pitchFamily="34" charset="0"/>
                        </a:rPr>
                        <a:t>Pt Rm 3422</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3422</a:t>
                      </a:r>
                    </a:p>
                  </a:txBody>
                  <a:tcPr marL="0" marR="0" marT="0" marB="0" anchor="ctr"/>
                </a:tc>
                <a:extLst>
                  <a:ext uri="{0D108BD9-81ED-4DB2-BD59-A6C34878D82A}">
                    <a16:rowId xmlns:a16="http://schemas.microsoft.com/office/drawing/2014/main" val="3692299145"/>
                  </a:ext>
                </a:extLst>
              </a:tr>
              <a:tr h="297177">
                <a:tc>
                  <a:txBody>
                    <a:bodyPr/>
                    <a:lstStyle/>
                    <a:p>
                      <a:pPr algn="ctr" fontAlgn="b"/>
                      <a:r>
                        <a:rPr lang="en-US" sz="1100" b="0" i="0" u="none" strike="noStrike">
                          <a:solidFill>
                            <a:srgbClr val="000000"/>
                          </a:solidFill>
                          <a:effectLst/>
                          <a:latin typeface="Calibri" panose="020F0502020204030204" pitchFamily="34" charset="0"/>
                        </a:rPr>
                        <a:t>Pt Rm 3424</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3424</a:t>
                      </a:r>
                    </a:p>
                  </a:txBody>
                  <a:tcPr marL="0" marR="0" marT="0" marB="0" anchor="ctr"/>
                </a:tc>
                <a:extLst>
                  <a:ext uri="{0D108BD9-81ED-4DB2-BD59-A6C34878D82A}">
                    <a16:rowId xmlns:a16="http://schemas.microsoft.com/office/drawing/2014/main" val="123193475"/>
                  </a:ext>
                </a:extLst>
              </a:tr>
              <a:tr h="297177">
                <a:tc>
                  <a:txBody>
                    <a:bodyPr/>
                    <a:lstStyle/>
                    <a:p>
                      <a:pPr algn="ctr" fontAlgn="b"/>
                      <a:r>
                        <a:rPr lang="en-US" sz="1100" b="0" i="0" u="none" strike="noStrike">
                          <a:solidFill>
                            <a:srgbClr val="000000"/>
                          </a:solidFill>
                          <a:effectLst/>
                          <a:latin typeface="Calibri" panose="020F0502020204030204" pitchFamily="34" charset="0"/>
                        </a:rPr>
                        <a:t>Pt Rm 3426</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3426</a:t>
                      </a:r>
                    </a:p>
                  </a:txBody>
                  <a:tcPr marL="0" marR="0" marT="0" marB="0" anchor="ctr"/>
                </a:tc>
                <a:extLst>
                  <a:ext uri="{0D108BD9-81ED-4DB2-BD59-A6C34878D82A}">
                    <a16:rowId xmlns:a16="http://schemas.microsoft.com/office/drawing/2014/main" val="284958983"/>
                  </a:ext>
                </a:extLst>
              </a:tr>
              <a:tr h="297177">
                <a:tc>
                  <a:txBody>
                    <a:bodyPr/>
                    <a:lstStyle/>
                    <a:p>
                      <a:pPr algn="ctr" fontAlgn="b"/>
                      <a:r>
                        <a:rPr lang="en-US" sz="1100" b="0" i="0" u="none" strike="noStrike">
                          <a:solidFill>
                            <a:srgbClr val="000000"/>
                          </a:solidFill>
                          <a:effectLst/>
                          <a:latin typeface="Calibri" panose="020F0502020204030204" pitchFamily="34" charset="0"/>
                        </a:rPr>
                        <a:t>Pt Rm 3428</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3428</a:t>
                      </a:r>
                    </a:p>
                  </a:txBody>
                  <a:tcPr marL="0" marR="0" marT="0" marB="0" anchor="ctr"/>
                </a:tc>
                <a:extLst>
                  <a:ext uri="{0D108BD9-81ED-4DB2-BD59-A6C34878D82A}">
                    <a16:rowId xmlns:a16="http://schemas.microsoft.com/office/drawing/2014/main" val="1170864034"/>
                  </a:ext>
                </a:extLst>
              </a:tr>
              <a:tr h="297177">
                <a:tc>
                  <a:txBody>
                    <a:bodyPr/>
                    <a:lstStyle/>
                    <a:p>
                      <a:pPr algn="ctr" fontAlgn="b"/>
                      <a:r>
                        <a:rPr lang="en-US" sz="1100" b="0" i="0" u="none" strike="noStrike">
                          <a:solidFill>
                            <a:srgbClr val="000000"/>
                          </a:solidFill>
                          <a:effectLst/>
                          <a:latin typeface="Calibri" panose="020F0502020204030204" pitchFamily="34" charset="0"/>
                        </a:rPr>
                        <a:t>Pt Rm 3430</a:t>
                      </a:r>
                    </a:p>
                  </a:txBody>
                  <a:tcPr marL="0" marR="0" marT="0" marB="0" anchor="ctr"/>
                </a:tc>
                <a:tc>
                  <a:txBody>
                    <a:bodyPr/>
                    <a:lstStyle/>
                    <a:p>
                      <a:pPr algn="ctr" fontAlgn="b"/>
                      <a:r>
                        <a:rPr lang="en-US" sz="1100" b="0" i="0" u="none" strike="noStrike">
                          <a:solidFill>
                            <a:srgbClr val="000000"/>
                          </a:solidFill>
                          <a:effectLst/>
                          <a:latin typeface="Calibri" panose="020F0502020204030204" pitchFamily="34" charset="0"/>
                        </a:rPr>
                        <a:t>3430</a:t>
                      </a:r>
                    </a:p>
                  </a:txBody>
                  <a:tcPr marL="0" marR="0" marT="0" marB="0" anchor="ctr"/>
                </a:tc>
                <a:extLst>
                  <a:ext uri="{0D108BD9-81ED-4DB2-BD59-A6C34878D82A}">
                    <a16:rowId xmlns:a16="http://schemas.microsoft.com/office/drawing/2014/main" val="267003749"/>
                  </a:ext>
                </a:extLst>
              </a:tr>
              <a:tr h="297177">
                <a:tc>
                  <a:txBody>
                    <a:bodyPr/>
                    <a:lstStyle/>
                    <a:p>
                      <a:pPr algn="ctr" fontAlgn="b"/>
                      <a:r>
                        <a:rPr lang="en-US" sz="1100" b="0" i="0" u="none" strike="noStrike">
                          <a:solidFill>
                            <a:srgbClr val="000000"/>
                          </a:solidFill>
                          <a:effectLst/>
                          <a:latin typeface="Calibri" panose="020F0502020204030204" pitchFamily="34" charset="0"/>
                        </a:rPr>
                        <a:t>Pt Rm 3432</a:t>
                      </a:r>
                    </a:p>
                  </a:txBody>
                  <a:tcPr marL="0" marR="0" marT="0" marB="0" anchor="ctr"/>
                </a:tc>
                <a:tc>
                  <a:txBody>
                    <a:bodyPr/>
                    <a:lstStyle/>
                    <a:p>
                      <a:pPr algn="ctr" fontAlgn="b"/>
                      <a:r>
                        <a:rPr lang="en-US" sz="1100" b="0" i="0" u="none" strike="noStrike" dirty="0">
                          <a:solidFill>
                            <a:srgbClr val="000000"/>
                          </a:solidFill>
                          <a:effectLst/>
                          <a:latin typeface="Calibri" panose="020F0502020204030204" pitchFamily="34" charset="0"/>
                        </a:rPr>
                        <a:t>3432</a:t>
                      </a:r>
                    </a:p>
                  </a:txBody>
                  <a:tcPr marL="0" marR="0" marT="0" marB="0" anchor="ctr"/>
                </a:tc>
                <a:extLst>
                  <a:ext uri="{0D108BD9-81ED-4DB2-BD59-A6C34878D82A}">
                    <a16:rowId xmlns:a16="http://schemas.microsoft.com/office/drawing/2014/main" val="2008332199"/>
                  </a:ext>
                </a:extLst>
              </a:tr>
            </a:tbl>
          </a:graphicData>
        </a:graphic>
      </p:graphicFrame>
    </p:spTree>
    <p:extLst>
      <p:ext uri="{BB962C8B-B14F-4D97-AF65-F5344CB8AC3E}">
        <p14:creationId xmlns:p14="http://schemas.microsoft.com/office/powerpoint/2010/main" val="1374288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83AB47-3CE9-45BA-BADA-8DDF5B5FD607}"/>
              </a:ext>
            </a:extLst>
          </p:cNvPr>
          <p:cNvPicPr>
            <a:picLocks noChangeAspect="1"/>
          </p:cNvPicPr>
          <p:nvPr/>
        </p:nvPicPr>
        <p:blipFill>
          <a:blip r:embed="rId2"/>
          <a:stretch>
            <a:fillRect/>
          </a:stretch>
        </p:blipFill>
        <p:spPr>
          <a:xfrm>
            <a:off x="136478" y="550509"/>
            <a:ext cx="2506638" cy="2322063"/>
          </a:xfrm>
          <a:prstGeom prst="rect">
            <a:avLst/>
          </a:prstGeom>
        </p:spPr>
      </p:pic>
      <p:pic>
        <p:nvPicPr>
          <p:cNvPr id="7" name="Picture 6">
            <a:extLst>
              <a:ext uri="{FF2B5EF4-FFF2-40B4-BE49-F238E27FC236}">
                <a16:creationId xmlns:a16="http://schemas.microsoft.com/office/drawing/2014/main" id="{54FB81F8-B48A-482A-A88C-183AC8DB7C5F}"/>
              </a:ext>
            </a:extLst>
          </p:cNvPr>
          <p:cNvPicPr>
            <a:picLocks noChangeAspect="1"/>
          </p:cNvPicPr>
          <p:nvPr/>
        </p:nvPicPr>
        <p:blipFill>
          <a:blip r:embed="rId3"/>
          <a:stretch>
            <a:fillRect/>
          </a:stretch>
        </p:blipFill>
        <p:spPr>
          <a:xfrm>
            <a:off x="1150961" y="758034"/>
            <a:ext cx="1141863" cy="891605"/>
          </a:xfrm>
          <a:prstGeom prst="rect">
            <a:avLst/>
          </a:prstGeom>
        </p:spPr>
      </p:pic>
      <p:sp>
        <p:nvSpPr>
          <p:cNvPr id="8" name="TextBox 7">
            <a:extLst>
              <a:ext uri="{FF2B5EF4-FFF2-40B4-BE49-F238E27FC236}">
                <a16:creationId xmlns:a16="http://schemas.microsoft.com/office/drawing/2014/main" id="{11849282-086F-4A47-B4A9-1EE964D8198A}"/>
              </a:ext>
            </a:extLst>
          </p:cNvPr>
          <p:cNvSpPr txBox="1"/>
          <p:nvPr/>
        </p:nvSpPr>
        <p:spPr>
          <a:xfrm>
            <a:off x="2678093" y="141960"/>
            <a:ext cx="4173940"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station allows for two way communication between caregiver and patient. The console has custom functions assigned to it, they are located at the bottom of the LCD Screen and are grouped in segments of four. The functions not displayed can be selected by toggling the left and right menu scroll keys.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0C27ED6-DB8A-4511-B6CF-4162E20BCAD2}"/>
              </a:ext>
            </a:extLst>
          </p:cNvPr>
          <p:cNvSpPr txBox="1"/>
          <p:nvPr/>
        </p:nvSpPr>
        <p:spPr>
          <a:xfrm>
            <a:off x="2684060" y="1341862"/>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Selecto</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 Use these keys to select a line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5188E1A-9584-40A0-BBFC-558CEB6162C5}"/>
              </a:ext>
            </a:extLst>
          </p:cNvPr>
          <p:cNvPicPr>
            <a:picLocks noChangeAspect="1"/>
          </p:cNvPicPr>
          <p:nvPr/>
        </p:nvPicPr>
        <p:blipFill>
          <a:blip r:embed="rId4"/>
          <a:stretch>
            <a:fillRect/>
          </a:stretch>
        </p:blipFill>
        <p:spPr>
          <a:xfrm rot="541957">
            <a:off x="2235632" y="998120"/>
            <a:ext cx="557543" cy="434512"/>
          </a:xfrm>
          <a:prstGeom prst="rect">
            <a:avLst/>
          </a:prstGeom>
        </p:spPr>
      </p:pic>
      <p:sp>
        <p:nvSpPr>
          <p:cNvPr id="14" name="TextBox 13">
            <a:extLst>
              <a:ext uri="{FF2B5EF4-FFF2-40B4-BE49-F238E27FC236}">
                <a16:creationId xmlns:a16="http://schemas.microsoft.com/office/drawing/2014/main" id="{42440EA5-F78A-427A-8F40-A0AF84071176}"/>
              </a:ext>
            </a:extLst>
          </p:cNvPr>
          <p:cNvSpPr txBox="1"/>
          <p:nvPr/>
        </p:nvSpPr>
        <p:spPr>
          <a:xfrm>
            <a:off x="2684060" y="1606233"/>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Line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stacked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A341708F-7F6B-42E9-9DD2-BB223F466D8C}"/>
              </a:ext>
            </a:extLst>
          </p:cNvPr>
          <p:cNvPicPr>
            <a:picLocks noChangeAspect="1"/>
          </p:cNvPicPr>
          <p:nvPr/>
        </p:nvPicPr>
        <p:blipFill>
          <a:blip r:embed="rId5"/>
          <a:stretch>
            <a:fillRect/>
          </a:stretch>
        </p:blipFill>
        <p:spPr>
          <a:xfrm rot="1190844">
            <a:off x="2321306" y="1449799"/>
            <a:ext cx="477520" cy="199560"/>
          </a:xfrm>
          <a:prstGeom prst="rect">
            <a:avLst/>
          </a:prstGeom>
        </p:spPr>
      </p:pic>
      <p:sp>
        <p:nvSpPr>
          <p:cNvPr id="18" name="TextBox 17">
            <a:extLst>
              <a:ext uri="{FF2B5EF4-FFF2-40B4-BE49-F238E27FC236}">
                <a16:creationId xmlns:a16="http://schemas.microsoft.com/office/drawing/2014/main" id="{F56D394C-FDC1-4D3B-AB57-DB3C02596A0A}"/>
              </a:ext>
            </a:extLst>
          </p:cNvPr>
          <p:cNvSpPr txBox="1"/>
          <p:nvPr/>
        </p:nvSpPr>
        <p:spPr>
          <a:xfrm>
            <a:off x="2684060" y="2069789"/>
            <a:ext cx="3430136" cy="30777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Display</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Displays current calls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26553712-8375-43CE-998C-F69FA45802E1}"/>
              </a:ext>
            </a:extLst>
          </p:cNvPr>
          <p:cNvPicPr>
            <a:picLocks noChangeAspect="1"/>
          </p:cNvPicPr>
          <p:nvPr/>
        </p:nvPicPr>
        <p:blipFill>
          <a:blip r:embed="rId6"/>
          <a:stretch>
            <a:fillRect/>
          </a:stretch>
        </p:blipFill>
        <p:spPr>
          <a:xfrm rot="1023275">
            <a:off x="1512992" y="1179297"/>
            <a:ext cx="1387475" cy="809625"/>
          </a:xfrm>
          <a:prstGeom prst="rect">
            <a:avLst/>
          </a:prstGeom>
        </p:spPr>
      </p:pic>
      <p:sp>
        <p:nvSpPr>
          <p:cNvPr id="22" name="TextBox 21">
            <a:extLst>
              <a:ext uri="{FF2B5EF4-FFF2-40B4-BE49-F238E27FC236}">
                <a16:creationId xmlns:a16="http://schemas.microsoft.com/office/drawing/2014/main" id="{6D7CC905-DA38-4A5D-9F51-AF7D0EF3B289}"/>
              </a:ext>
            </a:extLst>
          </p:cNvPr>
          <p:cNvSpPr txBox="1"/>
          <p:nvPr/>
        </p:nvSpPr>
        <p:spPr>
          <a:xfrm>
            <a:off x="2684060" y="234243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Function Selector Keys: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Use these keys to select the custom function above the key.</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7913512E-48D1-4378-A99C-EB0E391CA5B1}"/>
              </a:ext>
            </a:extLst>
          </p:cNvPr>
          <p:cNvPicPr>
            <a:picLocks noChangeAspect="1"/>
          </p:cNvPicPr>
          <p:nvPr/>
        </p:nvPicPr>
        <p:blipFill>
          <a:blip r:embed="rId7"/>
          <a:stretch>
            <a:fillRect/>
          </a:stretch>
        </p:blipFill>
        <p:spPr>
          <a:xfrm rot="1348559">
            <a:off x="1994184" y="1818734"/>
            <a:ext cx="879760" cy="537441"/>
          </a:xfrm>
          <a:prstGeom prst="rect">
            <a:avLst/>
          </a:prstGeom>
        </p:spPr>
      </p:pic>
      <p:sp>
        <p:nvSpPr>
          <p:cNvPr id="26" name="TextBox 25">
            <a:extLst>
              <a:ext uri="{FF2B5EF4-FFF2-40B4-BE49-F238E27FC236}">
                <a16:creationId xmlns:a16="http://schemas.microsoft.com/office/drawing/2014/main" id="{B5354074-947E-4CE8-9B9A-702FDFDAAF05}"/>
              </a:ext>
            </a:extLst>
          </p:cNvPr>
          <p:cNvSpPr txBox="1"/>
          <p:nvPr/>
        </p:nvSpPr>
        <p:spPr>
          <a:xfrm>
            <a:off x="2684060" y="2839900"/>
            <a:ext cx="3430136"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Menu Scroll Keys</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Use these keys to scroll between custom functions. (in groups of 4)</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A3DB630C-9CD4-47A6-B63D-BD33CEE455D8}"/>
              </a:ext>
            </a:extLst>
          </p:cNvPr>
          <p:cNvPicPr>
            <a:picLocks noChangeAspect="1"/>
          </p:cNvPicPr>
          <p:nvPr/>
        </p:nvPicPr>
        <p:blipFill>
          <a:blip r:embed="rId8"/>
          <a:stretch>
            <a:fillRect/>
          </a:stretch>
        </p:blipFill>
        <p:spPr>
          <a:xfrm rot="920771">
            <a:off x="1480111" y="1929392"/>
            <a:ext cx="1418260" cy="873592"/>
          </a:xfrm>
          <a:prstGeom prst="rect">
            <a:avLst/>
          </a:prstGeom>
        </p:spPr>
      </p:pic>
      <p:sp>
        <p:nvSpPr>
          <p:cNvPr id="29" name="TextBox 28">
            <a:extLst>
              <a:ext uri="{FF2B5EF4-FFF2-40B4-BE49-F238E27FC236}">
                <a16:creationId xmlns:a16="http://schemas.microsoft.com/office/drawing/2014/main" id="{5DB7390A-E153-4EC5-AE18-81589A7E1A20}"/>
              </a:ext>
            </a:extLst>
          </p:cNvPr>
          <p:cNvSpPr txBox="1"/>
          <p:nvPr/>
        </p:nvSpPr>
        <p:spPr>
          <a:xfrm>
            <a:off x="136478" y="134159"/>
            <a:ext cx="2506638" cy="400110"/>
          </a:xfrm>
          <a:prstGeom prst="rect">
            <a:avLst/>
          </a:prstGeom>
          <a:noFill/>
        </p:spPr>
        <p:txBody>
          <a:bodyPr wrap="square" rtlCol="0" anchor="ctr">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Nurse Console: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03EA0C28-F5F1-4860-BE75-1C9FEB0E0BC8}"/>
              </a:ext>
            </a:extLst>
          </p:cNvPr>
          <p:cNvSpPr txBox="1"/>
          <p:nvPr/>
        </p:nvSpPr>
        <p:spPr>
          <a:xfrm>
            <a:off x="472811" y="3728204"/>
            <a:ext cx="8950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1</a:t>
            </a:r>
          </a:p>
        </p:txBody>
      </p:sp>
      <p:sp>
        <p:nvSpPr>
          <p:cNvPr id="31" name="Rectangle 30">
            <a:extLst>
              <a:ext uri="{FF2B5EF4-FFF2-40B4-BE49-F238E27FC236}">
                <a16:creationId xmlns:a16="http://schemas.microsoft.com/office/drawing/2014/main" id="{1AAED506-9F6B-4E80-9D66-3F4002BEEBDC}"/>
              </a:ext>
            </a:extLst>
          </p:cNvPr>
          <p:cNvSpPr/>
          <p:nvPr/>
        </p:nvSpPr>
        <p:spPr>
          <a:xfrm>
            <a:off x="1378424" y="3517094"/>
            <a:ext cx="914400" cy="5804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RN</a:t>
            </a:r>
          </a:p>
        </p:txBody>
      </p:sp>
      <p:sp>
        <p:nvSpPr>
          <p:cNvPr id="32" name="Rectangle 31">
            <a:extLst>
              <a:ext uri="{FF2B5EF4-FFF2-40B4-BE49-F238E27FC236}">
                <a16:creationId xmlns:a16="http://schemas.microsoft.com/office/drawing/2014/main" id="{EFA209CA-1361-4012-BC72-2F959C548B5A}"/>
              </a:ext>
            </a:extLst>
          </p:cNvPr>
          <p:cNvSpPr/>
          <p:nvPr/>
        </p:nvSpPr>
        <p:spPr>
          <a:xfrm>
            <a:off x="4494048" y="3519321"/>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Night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Tones</a:t>
            </a:r>
          </a:p>
        </p:txBody>
      </p:sp>
      <p:sp>
        <p:nvSpPr>
          <p:cNvPr id="35" name="Rectangle 34">
            <a:extLst>
              <a:ext uri="{FF2B5EF4-FFF2-40B4-BE49-F238E27FC236}">
                <a16:creationId xmlns:a16="http://schemas.microsoft.com/office/drawing/2014/main" id="{1BD02BD6-C3AE-472C-B1D0-00277AE49ED1}"/>
              </a:ext>
            </a:extLst>
          </p:cNvPr>
          <p:cNvSpPr/>
          <p:nvPr/>
        </p:nvSpPr>
        <p:spPr>
          <a:xfrm>
            <a:off x="2434064" y="3529251"/>
            <a:ext cx="914400" cy="568286"/>
          </a:xfrm>
          <a:prstGeom prst="rect">
            <a:avLst/>
          </a:prstGeom>
          <a:solidFill>
            <a:srgbClr val="EF8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Need CNA</a:t>
            </a:r>
          </a:p>
        </p:txBody>
      </p:sp>
      <p:sp>
        <p:nvSpPr>
          <p:cNvPr id="36" name="Rectangle 35">
            <a:extLst>
              <a:ext uri="{FF2B5EF4-FFF2-40B4-BE49-F238E27FC236}">
                <a16:creationId xmlns:a16="http://schemas.microsoft.com/office/drawing/2014/main" id="{ADD2957A-76DD-40C3-AAC5-8105C22038B9}"/>
              </a:ext>
            </a:extLst>
          </p:cNvPr>
          <p:cNvSpPr/>
          <p:nvPr/>
        </p:nvSpPr>
        <p:spPr>
          <a:xfrm>
            <a:off x="3446993" y="3519087"/>
            <a:ext cx="914400" cy="5804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Mute Tones</a:t>
            </a:r>
          </a:p>
        </p:txBody>
      </p:sp>
      <p:sp>
        <p:nvSpPr>
          <p:cNvPr id="37" name="Rectangle 36">
            <a:extLst>
              <a:ext uri="{FF2B5EF4-FFF2-40B4-BE49-F238E27FC236}">
                <a16:creationId xmlns:a16="http://schemas.microsoft.com/office/drawing/2014/main" id="{1540C0BA-5034-4BF3-BD29-D47A60CFDACD}"/>
              </a:ext>
            </a:extLst>
          </p:cNvPr>
          <p:cNvSpPr/>
          <p:nvPr/>
        </p:nvSpPr>
        <p:spPr>
          <a:xfrm>
            <a:off x="3429000" y="5746532"/>
            <a:ext cx="914400" cy="56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All Page</a:t>
            </a:r>
          </a:p>
        </p:txBody>
      </p:sp>
      <p:sp>
        <p:nvSpPr>
          <p:cNvPr id="38" name="Rectangle 37">
            <a:extLst>
              <a:ext uri="{FF2B5EF4-FFF2-40B4-BE49-F238E27FC236}">
                <a16:creationId xmlns:a16="http://schemas.microsoft.com/office/drawing/2014/main" id="{87EE91E8-CBE9-4F7A-BD48-04253DF1CD04}"/>
              </a:ext>
            </a:extLst>
          </p:cNvPr>
          <p:cNvSpPr/>
          <p:nvPr/>
        </p:nvSpPr>
        <p:spPr>
          <a:xfrm>
            <a:off x="137842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39" name="Rectangle 38">
            <a:extLst>
              <a:ext uri="{FF2B5EF4-FFF2-40B4-BE49-F238E27FC236}">
                <a16:creationId xmlns:a16="http://schemas.microsoft.com/office/drawing/2014/main" id="{FA44E1B1-F16B-4B0A-8521-A291CE2A181C}"/>
              </a:ext>
            </a:extLst>
          </p:cNvPr>
          <p:cNvSpPr/>
          <p:nvPr/>
        </p:nvSpPr>
        <p:spPr>
          <a:xfrm>
            <a:off x="4494048" y="5746532"/>
            <a:ext cx="914400" cy="56175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Privacy</a:t>
            </a:r>
          </a:p>
        </p:txBody>
      </p:sp>
      <p:sp>
        <p:nvSpPr>
          <p:cNvPr id="40" name="Rectangle 39">
            <a:extLst>
              <a:ext uri="{FF2B5EF4-FFF2-40B4-BE49-F238E27FC236}">
                <a16:creationId xmlns:a16="http://schemas.microsoft.com/office/drawing/2014/main" id="{1A7A62B8-8867-4719-9A9D-F4BFA55E368B}"/>
              </a:ext>
            </a:extLst>
          </p:cNvPr>
          <p:cNvSpPr/>
          <p:nvPr/>
        </p:nvSpPr>
        <p:spPr>
          <a:xfrm>
            <a:off x="2434064" y="5746532"/>
            <a:ext cx="914400" cy="561755"/>
          </a:xfrm>
          <a:prstGeom prst="rect">
            <a:avLst/>
          </a:prstGeom>
          <a:solidFill>
            <a:srgbClr val="F0BF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Vol -</a:t>
            </a:r>
          </a:p>
        </p:txBody>
      </p:sp>
      <p:sp>
        <p:nvSpPr>
          <p:cNvPr id="2" name="TextBox 1">
            <a:extLst>
              <a:ext uri="{FF2B5EF4-FFF2-40B4-BE49-F238E27FC236}">
                <a16:creationId xmlns:a16="http://schemas.microsoft.com/office/drawing/2014/main" id="{5FA72914-6C97-425E-A439-C2F8A2D4405E}"/>
              </a:ext>
            </a:extLst>
          </p:cNvPr>
          <p:cNvSpPr txBox="1"/>
          <p:nvPr/>
        </p:nvSpPr>
        <p:spPr>
          <a:xfrm>
            <a:off x="1305014" y="4099529"/>
            <a:ext cx="5214893"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Need RN/</a:t>
            </a:r>
            <a:r>
              <a:rPr kumimoji="0" lang="en-US" sz="1400" b="1" i="0" u="none" strike="noStrike" kern="1200" cap="none" spc="0" normalizeH="0" baseline="0" noProof="0" dirty="0">
                <a:ln>
                  <a:noFill/>
                </a:ln>
                <a:solidFill>
                  <a:schemeClr val="accent2"/>
                </a:solidFill>
                <a:effectLst/>
                <a:uLnTx/>
                <a:uFillTx/>
                <a:latin typeface="Calibri" panose="020F0502020204030204" pitchFamily="34" charset="0"/>
                <a:ea typeface="+mn-ea"/>
                <a:cs typeface="+mn-cs"/>
              </a:rPr>
              <a:t>CNA</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Sends a service request to the RN or LPN assigned to that room by lighting the corridor light above door and sending notification to wireless phone (if applicable.)</a:t>
            </a:r>
            <a:endPar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endParaRPr>
          </a:p>
          <a:p>
            <a:r>
              <a:rPr lang="en-US" sz="1400" b="1" dirty="0">
                <a:solidFill>
                  <a:srgbClr val="5880B3"/>
                </a:solidFill>
                <a:latin typeface="Calibri" panose="020F0502020204030204" pitchFamily="34" charset="0"/>
              </a:rPr>
              <a:t>Mute Tones</a:t>
            </a:r>
            <a:r>
              <a:rPr lang="en-US" sz="1400" b="1" dirty="0">
                <a:solidFill>
                  <a:srgbClr val="000000"/>
                </a:solidFill>
                <a:latin typeface="Calibri" panose="020F0502020204030204" pitchFamily="34" charset="0"/>
              </a:rPr>
              <a:t>: </a:t>
            </a:r>
            <a:r>
              <a:rPr lang="en-US" sz="1400" dirty="0">
                <a:solidFill>
                  <a:srgbClr val="000000"/>
                </a:solidFill>
                <a:latin typeface="Calibri" panose="020F0502020204030204" pitchFamily="34" charset="0"/>
              </a:rPr>
              <a:t>Mutes call tones for 60 seconds, or until another call comes in.</a:t>
            </a:r>
            <a:endParaRPr lang="en-US" sz="1200"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880B3"/>
                </a:solidFill>
                <a:effectLst/>
                <a:uLnTx/>
                <a:uFillTx/>
                <a:latin typeface="Calibri" panose="020F0502020204030204" pitchFamily="34" charset="0"/>
                <a:ea typeface="+mn-ea"/>
                <a:cs typeface="+mn-cs"/>
              </a:rPr>
              <a:t>Night Tones</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Reduces call tone volume by half, with the exceptions of Staff Assist and Code Blue.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TextBox 2">
            <a:extLst>
              <a:ext uri="{FF2B5EF4-FFF2-40B4-BE49-F238E27FC236}">
                <a16:creationId xmlns:a16="http://schemas.microsoft.com/office/drawing/2014/main" id="{01F6211E-A0E8-4D53-A9A4-7E11E3DF4071}"/>
              </a:ext>
            </a:extLst>
          </p:cNvPr>
          <p:cNvSpPr txBox="1"/>
          <p:nvPr/>
        </p:nvSpPr>
        <p:spPr>
          <a:xfrm>
            <a:off x="474098" y="5938955"/>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2</a:t>
            </a:r>
          </a:p>
        </p:txBody>
      </p:sp>
      <p:sp>
        <p:nvSpPr>
          <p:cNvPr id="4" name="TextBox 3">
            <a:extLst>
              <a:ext uri="{FF2B5EF4-FFF2-40B4-BE49-F238E27FC236}">
                <a16:creationId xmlns:a16="http://schemas.microsoft.com/office/drawing/2014/main" id="{2CEEDFC0-B540-4A00-BD0E-0076840B1CE5}"/>
              </a:ext>
            </a:extLst>
          </p:cNvPr>
          <p:cNvSpPr txBox="1"/>
          <p:nvPr/>
        </p:nvSpPr>
        <p:spPr>
          <a:xfrm>
            <a:off x="1388498" y="6336887"/>
            <a:ext cx="5177330"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CC99"/>
                </a:solidFill>
                <a:effectLst/>
                <a:uLnTx/>
                <a:uFillTx/>
                <a:latin typeface="Calibri" panose="020F0502020204030204" pitchFamily="34" charset="0"/>
                <a:ea typeface="+mn-ea"/>
                <a:cs typeface="+mn-cs"/>
              </a:rPr>
              <a:t>Vol+ / Vol-</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Changes the volume of the patient station.</a:t>
            </a:r>
            <a:endParaRPr kumimoji="0" lang="en-US" sz="14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70C0"/>
                </a:solidFill>
                <a:effectLst/>
                <a:uLnTx/>
                <a:uFillTx/>
                <a:latin typeface="Calibri" panose="020F0502020204030204" pitchFamily="34" charset="0"/>
                <a:ea typeface="+mn-ea"/>
                <a:cs typeface="+mn-cs"/>
              </a:rPr>
              <a:t>All Page</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Pages all nurse call audio devices.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mn-ea"/>
                <a:cs typeface="+mn-cs"/>
              </a:rPr>
              <a:t>Privacy</a:t>
            </a:r>
            <a:r>
              <a:rPr kumimoji="0" lang="en-US" sz="1400" b="1" i="0" u="none" strike="noStrike" kern="1200" cap="none" spc="0" normalizeH="0" baseline="0" noProof="0" dirty="0">
                <a:ln>
                  <a:noFill/>
                </a:ln>
                <a:solidFill>
                  <a:srgbClr val="F0BF76"/>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HIPPA requirement. Mutes sound coming from pillow speaker. To set a room to Privacy, you first enter the Dial number then push the Privacy button (See reverse side for instructions.)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912ECE-3A4D-4411-B028-AE97DA8D163E}"/>
              </a:ext>
            </a:extLst>
          </p:cNvPr>
          <p:cNvSpPr txBox="1"/>
          <p:nvPr/>
        </p:nvSpPr>
        <p:spPr>
          <a:xfrm>
            <a:off x="474098" y="7541386"/>
            <a:ext cx="91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Layer 3</a:t>
            </a:r>
          </a:p>
        </p:txBody>
      </p:sp>
      <p:sp>
        <p:nvSpPr>
          <p:cNvPr id="19" name="Rectangle 18">
            <a:extLst>
              <a:ext uri="{FF2B5EF4-FFF2-40B4-BE49-F238E27FC236}">
                <a16:creationId xmlns:a16="http://schemas.microsoft.com/office/drawing/2014/main" id="{0440DC4B-CAAB-4F89-9555-B99C556A662D}"/>
              </a:ext>
            </a:extLst>
          </p:cNvPr>
          <p:cNvSpPr/>
          <p:nvPr/>
        </p:nvSpPr>
        <p:spPr>
          <a:xfrm>
            <a:off x="1382110" y="7479000"/>
            <a:ext cx="914400" cy="490680"/>
          </a:xfrm>
          <a:prstGeom prst="rect">
            <a:avLst/>
          </a:prstGeom>
          <a:solidFill>
            <a:srgbClr val="FF0000"/>
          </a:solid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1" name="Rectangle 20">
            <a:extLst>
              <a:ext uri="{FF2B5EF4-FFF2-40B4-BE49-F238E27FC236}">
                <a16:creationId xmlns:a16="http://schemas.microsoft.com/office/drawing/2014/main" id="{52FA79E0-9633-4F2D-9583-BFCD06B41E03}"/>
              </a:ext>
            </a:extLst>
          </p:cNvPr>
          <p:cNvSpPr/>
          <p:nvPr/>
        </p:nvSpPr>
        <p:spPr>
          <a:xfrm>
            <a:off x="2301611" y="7480712"/>
            <a:ext cx="914400" cy="490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3" name="Rectangle 22">
            <a:extLst>
              <a:ext uri="{FF2B5EF4-FFF2-40B4-BE49-F238E27FC236}">
                <a16:creationId xmlns:a16="http://schemas.microsoft.com/office/drawing/2014/main" id="{8BA38016-1AE7-45A6-91AE-2FF502D63599}"/>
              </a:ext>
            </a:extLst>
          </p:cNvPr>
          <p:cNvSpPr/>
          <p:nvPr/>
        </p:nvSpPr>
        <p:spPr>
          <a:xfrm>
            <a:off x="4636675" y="7473019"/>
            <a:ext cx="914400" cy="509323"/>
          </a:xfrm>
          <a:prstGeom prst="rect">
            <a:avLst/>
          </a:prstGeom>
          <a:solidFill>
            <a:srgbClr val="00B050"/>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On</a:t>
            </a:r>
          </a:p>
        </p:txBody>
      </p:sp>
      <p:sp>
        <p:nvSpPr>
          <p:cNvPr id="25" name="Rectangle 24">
            <a:extLst>
              <a:ext uri="{FF2B5EF4-FFF2-40B4-BE49-F238E27FC236}">
                <a16:creationId xmlns:a16="http://schemas.microsoft.com/office/drawing/2014/main" id="{D9A1D73A-E4AD-4CFA-87AE-B6799015EA4B}"/>
              </a:ext>
            </a:extLst>
          </p:cNvPr>
          <p:cNvSpPr/>
          <p:nvPr/>
        </p:nvSpPr>
        <p:spPr>
          <a:xfrm>
            <a:off x="3697743" y="7473019"/>
            <a:ext cx="914400" cy="5224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Delay Off</a:t>
            </a:r>
          </a:p>
        </p:txBody>
      </p:sp>
      <p:sp>
        <p:nvSpPr>
          <p:cNvPr id="27" name="TextBox 26">
            <a:extLst>
              <a:ext uri="{FF2B5EF4-FFF2-40B4-BE49-F238E27FC236}">
                <a16:creationId xmlns:a16="http://schemas.microsoft.com/office/drawing/2014/main" id="{56F290A0-5B0C-4225-8F14-B1931C018248}"/>
              </a:ext>
            </a:extLst>
          </p:cNvPr>
          <p:cNvSpPr txBox="1"/>
          <p:nvPr/>
        </p:nvSpPr>
        <p:spPr>
          <a:xfrm>
            <a:off x="743804" y="8751783"/>
            <a:ext cx="601050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50"/>
                </a:solidFill>
                <a:effectLst/>
                <a:uLnTx/>
                <a:uFillTx/>
                <a:latin typeface="Calibri" panose="020F0502020204030204" pitchFamily="34" charset="0"/>
                <a:ea typeface="+mn-ea"/>
                <a:cs typeface="+mn-cs"/>
              </a:rPr>
              <a:t>Delay On</a:t>
            </a: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r>
              <a:rPr kumimoji="0" lang="en-US"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Off</a:t>
            </a: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Delay should be on when wireless phones are in use and appropriately assigned.  Turn delay off when needed. i.e. network down, phones down, assignments incomplete etc.</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DF407175-8AED-4D71-B611-8B24ACE718B4}"/>
              </a:ext>
            </a:extLst>
          </p:cNvPr>
          <p:cNvSpPr txBox="1"/>
          <p:nvPr/>
        </p:nvSpPr>
        <p:spPr>
          <a:xfrm>
            <a:off x="1070517" y="7982342"/>
            <a:ext cx="2359643"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Off: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 NO delay. All calls ring immediately to console</a:t>
            </a:r>
          </a:p>
        </p:txBody>
      </p:sp>
      <p:sp>
        <p:nvSpPr>
          <p:cNvPr id="42" name="TextBox 41">
            <a:extLst>
              <a:ext uri="{FF2B5EF4-FFF2-40B4-BE49-F238E27FC236}">
                <a16:creationId xmlns:a16="http://schemas.microsoft.com/office/drawing/2014/main" id="{3B295BFD-273C-4E08-9626-A1367275DBE9}"/>
              </a:ext>
            </a:extLst>
          </p:cNvPr>
          <p:cNvSpPr txBox="1"/>
          <p:nvPr/>
        </p:nvSpPr>
        <p:spPr>
          <a:xfrm>
            <a:off x="3439289" y="7982342"/>
            <a:ext cx="2674907" cy="769441"/>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Delay On:</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highlighted with border= DELAY PATIENT</a:t>
            </a:r>
          </a:p>
        </p:txBody>
      </p:sp>
    </p:spTree>
    <p:extLst>
      <p:ext uri="{BB962C8B-B14F-4D97-AF65-F5344CB8AC3E}">
        <p14:creationId xmlns:p14="http://schemas.microsoft.com/office/powerpoint/2010/main" val="29025253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1939</TotalTime>
  <Words>5714</Words>
  <Application>Microsoft Office PowerPoint</Application>
  <PresentationFormat>Letter Paper (8.5x11 in)</PresentationFormat>
  <Paragraphs>676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UNIT ED </vt:lpstr>
      <vt:lpstr>PowerPoint Presentation</vt:lpstr>
      <vt:lpstr>UNIT Imaging </vt:lpstr>
      <vt:lpstr>PowerPoint Presentation</vt:lpstr>
      <vt:lpstr>UNIT 2 South </vt:lpstr>
      <vt:lpstr>PowerPoint Presentation</vt:lpstr>
      <vt:lpstr>UNIT 3 North </vt:lpstr>
      <vt:lpstr>PowerPoint Presentation</vt:lpstr>
      <vt:lpstr>UNIT 3 South </vt:lpstr>
      <vt:lpstr>PowerPoint Presentation</vt:lpstr>
      <vt:lpstr>UNIT 4PRE </vt:lpstr>
      <vt:lpstr>PowerPoint Presentation</vt:lpstr>
      <vt:lpstr>UNIT 4PAC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4TH FLOOR</dc:title>
  <dc:creator>Brittany Zinth</dc:creator>
  <cp:lastModifiedBy>Brittany Zinth</cp:lastModifiedBy>
  <cp:revision>13</cp:revision>
  <cp:lastPrinted>2021-09-17T20:24:36Z</cp:lastPrinted>
  <dcterms:created xsi:type="dcterms:W3CDTF">2021-09-17T18:26:15Z</dcterms:created>
  <dcterms:modified xsi:type="dcterms:W3CDTF">2023-06-08T22:12:24Z</dcterms:modified>
</cp:coreProperties>
</file>